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3" r:id="rId3"/>
    <p:sldId id="264" r:id="rId4"/>
    <p:sldId id="288" r:id="rId5"/>
    <p:sldId id="289" r:id="rId6"/>
    <p:sldId id="279" r:id="rId7"/>
    <p:sldId id="277" r:id="rId8"/>
    <p:sldId id="278" r:id="rId9"/>
    <p:sldId id="28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2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88"/>
            <p14:sldId id="289"/>
            <p14:sldId id="279"/>
            <p14:sldId id="277"/>
            <p14:sldId id="278"/>
            <p14:sldId id="28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/>
          <a:stretch/>
        </p:blipFill>
        <p:spPr>
          <a:xfrm rot="10800000" flipH="1">
            <a:off x="0" y="4235674"/>
            <a:ext cx="6104640" cy="23812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51002" y="4912068"/>
            <a:ext cx="5101169" cy="1057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письменной речи у 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5-9 классов с ограниченными возможностями здоровья» </a:t>
            </a:r>
            <a:endParaRPr lang="en-US" sz="2000" b="1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0720" y="2410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Шульга О.М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уч. год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8" y="523304"/>
            <a:ext cx="7886698" cy="998742"/>
          </a:xfrm>
        </p:spPr>
        <p:txBody>
          <a:bodyPr>
            <a:normAutofit/>
          </a:bodyPr>
          <a:lstStyle/>
          <a:p>
            <a:r>
              <a:rPr lang="ru-RU" sz="2200" b="1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Исправьте пересказ повести Н.В. Гоголя «Шинель»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gray">
          <a:xfrm>
            <a:off x="2173711" y="-3627753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8734" y="1918004"/>
            <a:ext cx="752477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в Петербурге бедный немолодой одинокий чиновник Акакий Акакиевич Башмачкин. Однажды оказалось, что его старая шинель пришла в полную негодность и нужно шить новую. Ограничивая себя во всем, чиновник копил деньги на шинель, мечтал о ней, в жизни его появился новый смысл. Но в первый же день грабитель сорвал новую шинель с бедного чиновника. Тот простудился и умер. А вскоре по Петербургу поползли слуги о покойнике, который отнимает шинели у прохожих. В нем узнали Башмачкина. Грабежи прекратились только после того, как была отнята шинель у значительного лица, бывшего начальника покойного Башмачкина.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gray">
          <a:xfrm>
            <a:off x="2173711" y="-2781269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6B4C8147-13E6-45AF-9EBF-8DA090116A6A}"/>
              </a:ext>
            </a:extLst>
          </p:cNvPr>
          <p:cNvGrpSpPr>
            <a:grpSpLocks/>
          </p:cNvGrpSpPr>
          <p:nvPr/>
        </p:nvGrpSpPr>
        <p:grpSpPr bwMode="auto">
          <a:xfrm>
            <a:off x="612548" y="589936"/>
            <a:ext cx="7524774" cy="533400"/>
            <a:chOff x="1296" y="2654"/>
            <a:chExt cx="3168" cy="336"/>
          </a:xfrm>
        </p:grpSpPr>
        <p:sp>
          <p:nvSpPr>
            <p:cNvPr id="11" name="Line 13">
              <a:extLst>
                <a:ext uri="{FF2B5EF4-FFF2-40B4-BE49-F238E27FC236}">
                  <a16:creationId xmlns:a16="http://schemas.microsoft.com/office/drawing/2014/main" xmlns="" id="{9831825F-CC5A-4110-B54C-82D345EED75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xmlns="" id="{B31B27D2-7542-4FF2-B639-9E7EF96962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0274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354" y="1920054"/>
            <a:ext cx="762384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описании перечисляются свойства, стороны предмета или</a:t>
            </a:r>
            <a:r>
              <a:rPr lang="ru-RU" sz="20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явления, присущие</a:t>
            </a:r>
            <a:r>
              <a:rPr lang="ru-RU" sz="20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ему</a:t>
            </a:r>
            <a:r>
              <a:rPr lang="ru-RU" sz="2000" spc="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определенный</a:t>
            </a:r>
            <a:r>
              <a:rPr lang="ru-RU" sz="20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момент.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начальном этапе работы</a:t>
            </a:r>
            <a:r>
              <a:rPr lang="ru-RU" sz="2000" spc="-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стоит предложить</a:t>
            </a:r>
            <a:r>
              <a:rPr lang="ru-RU" sz="2000" spc="-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детям</a:t>
            </a:r>
            <a:r>
              <a:rPr lang="ru-RU" sz="20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хорошие</a:t>
            </a:r>
            <a:r>
              <a:rPr lang="ru-RU" sz="2000" spc="-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образцы</a:t>
            </a:r>
            <a:r>
              <a:rPr lang="ru-RU" sz="20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2000" spc="-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фрагменты</a:t>
            </a:r>
            <a:r>
              <a:rPr lang="ru-RU" sz="2000" spc="-2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</a:t>
            </a:r>
            <a:r>
              <a:rPr lang="ru-RU" sz="20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детских</a:t>
            </a:r>
            <a:r>
              <a:rPr lang="ru-RU" sz="2000" spc="-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книжек.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Это позволит нам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решить две задачи: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показать, что описание может быть интересным –</a:t>
            </a:r>
            <a:r>
              <a:rPr lang="ru-RU" sz="20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красивым, смешным, неожиданным,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продемонстрировать</a:t>
            </a:r>
            <a:r>
              <a:rPr lang="ru-RU" sz="20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языковые средства, помогающие создавать нескучные описания.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2B2105E-8C49-49E6-AEBF-41779B04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34" y="255181"/>
            <a:ext cx="5772150" cy="998537"/>
          </a:xfrm>
        </p:spPr>
        <p:txBody>
          <a:bodyPr>
            <a:noAutofit/>
          </a:bodyPr>
          <a:lstStyle/>
          <a:p>
            <a:pPr algn="ctr"/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Работа над</a:t>
            </a:r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описанием</a:t>
            </a:r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7DE50140-EB01-4EEF-9B71-A89B1AF161BE}"/>
              </a:ext>
            </a:extLst>
          </p:cNvPr>
          <p:cNvGrpSpPr>
            <a:grpSpLocks/>
          </p:cNvGrpSpPr>
          <p:nvPr/>
        </p:nvGrpSpPr>
        <p:grpSpPr bwMode="auto">
          <a:xfrm>
            <a:off x="1677798" y="589936"/>
            <a:ext cx="5294311" cy="533400"/>
            <a:chOff x="1296" y="2654"/>
            <a:chExt cx="3168" cy="336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xmlns="" id="{CC260082-316A-4385-91FB-FF64160DF4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xmlns="" id="{3B17030B-8A24-43B3-8356-C115DEBB76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735470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8" y="523304"/>
            <a:ext cx="7886698" cy="998742"/>
          </a:xfrm>
        </p:spPr>
        <p:txBody>
          <a:bodyPr>
            <a:normAutofit/>
          </a:bodyPr>
          <a:lstStyle/>
          <a:p>
            <a:r>
              <a:rPr lang="ru-RU" sz="2200" b="1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Отредактируй текст, объединив предложения.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gray">
          <a:xfrm>
            <a:off x="2173711" y="-3627753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92" y="1979559"/>
            <a:ext cx="37632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собака маленькая, коричневая. У нее гладкая шерсть. У нее белое пятно на правом боку. У нее белое пятно на левом глазу. У нее длинные висячие уши. У нее короткие кривые ноги. У нее короткий хвост.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23FE85-BC2B-47E9-A8A1-79204F39A49E}"/>
              </a:ext>
            </a:extLst>
          </p:cNvPr>
          <p:cNvSpPr/>
          <p:nvPr/>
        </p:nvSpPr>
        <p:spPr>
          <a:xfrm>
            <a:off x="4743449" y="1979559"/>
            <a:ext cx="37632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собака маленькая, гладкая, почти вся сплошь коричневая, но с двумя белыми пятнами – на правом боку и на левом глазу. Уши у нее длинные, висячие, а кривые лапы и хвост короткие.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A74C0046-52A9-4CE5-9C77-B5E4393C9F1A}"/>
              </a:ext>
            </a:extLst>
          </p:cNvPr>
          <p:cNvGrpSpPr>
            <a:grpSpLocks/>
          </p:cNvGrpSpPr>
          <p:nvPr/>
        </p:nvGrpSpPr>
        <p:grpSpPr bwMode="auto">
          <a:xfrm>
            <a:off x="612396" y="589936"/>
            <a:ext cx="6828639" cy="533400"/>
            <a:chOff x="1296" y="2654"/>
            <a:chExt cx="3168" cy="336"/>
          </a:xfrm>
        </p:grpSpPr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B3E6FAE8-6926-49B7-B218-14C7432E01D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xmlns="" id="{A3876AE4-F0B7-4210-90E1-FE616CCE81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0397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8" y="523304"/>
            <a:ext cx="7886698" cy="998742"/>
          </a:xfrm>
        </p:spPr>
        <p:txBody>
          <a:bodyPr>
            <a:normAutofit/>
          </a:bodyPr>
          <a:lstStyle/>
          <a:p>
            <a:r>
              <a:rPr lang="ru-RU" sz="2200" b="1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Отредактируй текст, используя сравнения.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6315" y="2151456"/>
            <a:ext cx="37632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заварной чайник похож на птицу. Изогнутый носик похож на птичью шею с маленькой головкой. Ручка чайника похожа на хвостик.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23FE85-BC2B-47E9-A8A1-79204F39A49E}"/>
              </a:ext>
            </a:extLst>
          </p:cNvPr>
          <p:cNvSpPr/>
          <p:nvPr/>
        </p:nvSpPr>
        <p:spPr>
          <a:xfrm>
            <a:off x="4699867" y="1554454"/>
            <a:ext cx="37632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заварной чайник похож на птицу. Кажется, что изогнутый носик – птичья шея с маленькой головкой. А ручка вроде хвостика.</a:t>
            </a:r>
          </a:p>
          <a:p>
            <a:pPr indent="360000"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или:</a:t>
            </a:r>
          </a:p>
          <a:p>
            <a:pPr indent="360000"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заварной чайник напоминает птицу. Изогнутый носик как птичья шея с маленькой головкой. А ручка торчит наподобие хвостика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3B6D0987-E456-4756-8695-8636227863AA}"/>
              </a:ext>
            </a:extLst>
          </p:cNvPr>
          <p:cNvGrpSpPr>
            <a:grpSpLocks/>
          </p:cNvGrpSpPr>
          <p:nvPr/>
        </p:nvGrpSpPr>
        <p:grpSpPr bwMode="auto">
          <a:xfrm>
            <a:off x="526316" y="589936"/>
            <a:ext cx="6629494" cy="533400"/>
            <a:chOff x="1296" y="2654"/>
            <a:chExt cx="3168" cy="336"/>
          </a:xfrm>
        </p:grpSpPr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14D40CF6-2651-457C-B757-F438CBAD394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xmlns="" id="{6EECD021-9DF6-4E84-91AF-78D4B07475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42774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8" y="523304"/>
            <a:ext cx="7600276" cy="998742"/>
          </a:xfrm>
        </p:spPr>
        <p:txBody>
          <a:bodyPr>
            <a:normAutofit fontScale="90000"/>
          </a:bodyPr>
          <a:lstStyle/>
          <a:p>
            <a:r>
              <a:rPr lang="ru-RU" sz="2200" b="1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Придумай своё описание по аналогии с прочитанным и дополненным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gray">
          <a:xfrm>
            <a:off x="2173711" y="-3627753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876" y="2128930"/>
            <a:ext cx="74264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 описание картины – морского пейзажа, и надо восстановить пропущенные слова.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задании предлагается: </a:t>
            </a:r>
          </a:p>
          <a:p>
            <a:pPr indent="360000"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«Вообразите, что рядом с картиной, описанной выше, висит другая, и это тоже пейзаж, но на нем изображена лесная поляна. Опишите эту воображаемую картину, чтобы зрители почувствовали общее впечатление от нее, поняли, какое на ней время суток, какая погода, и увидели и то, что впереди, и то, что в глубине, и небо».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7336D0CA-9685-407B-A6C3-658CC6A0CDA9}"/>
              </a:ext>
            </a:extLst>
          </p:cNvPr>
          <p:cNvGrpSpPr>
            <a:grpSpLocks/>
          </p:cNvGrpSpPr>
          <p:nvPr/>
        </p:nvGrpSpPr>
        <p:grpSpPr bwMode="auto">
          <a:xfrm>
            <a:off x="591704" y="707496"/>
            <a:ext cx="7268780" cy="533400"/>
            <a:chOff x="1296" y="2654"/>
            <a:chExt cx="3168" cy="336"/>
          </a:xfrm>
        </p:grpSpPr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D30C5652-5425-4E5A-8CA7-7157EB69145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xmlns="" id="{E26527EB-B0B3-419C-960F-F1F31812B9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84155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354" y="1386654"/>
            <a:ext cx="76238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Самый трудный и нужный тип текста – рассуждение.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Ученик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должен ясно понимать, что хочет сказать (или понимать, что</a:t>
            </a:r>
            <a:r>
              <a:rPr lang="ru-RU" sz="18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ему нечего</a:t>
            </a:r>
            <a:r>
              <a:rPr lang="ru-RU" sz="1800" spc="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сказать). А</a:t>
            </a:r>
            <a:r>
              <a:rPr lang="ru-RU" sz="1800" spc="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значит, необходимо: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учить</a:t>
            </a:r>
            <a:r>
              <a:rPr lang="ru-RU" sz="1800" spc="1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по-честному</a:t>
            </a:r>
            <a:r>
              <a:rPr lang="ru-RU" sz="1800" spc="13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осознавать</a:t>
            </a:r>
            <a:r>
              <a:rPr lang="ru-RU" sz="1800" spc="1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вопрос,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обдумывать</a:t>
            </a:r>
            <a:r>
              <a:rPr lang="ru-RU" sz="1800" spc="8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800" spc="7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8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аргументацию,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выражать</a:t>
            </a:r>
            <a:r>
              <a:rPr lang="ru-RU" sz="18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свою</a:t>
            </a:r>
            <a:r>
              <a:rPr lang="ru-RU" sz="18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мысль</a:t>
            </a:r>
            <a:r>
              <a:rPr lang="ru-RU" sz="18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словах</a:t>
            </a:r>
            <a:r>
              <a:rPr lang="ru-RU" sz="18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предложениях.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лючевым</a:t>
            </a:r>
            <a:r>
              <a:rPr lang="ru-RU" sz="1800" spc="-4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этапом</a:t>
            </a:r>
            <a:r>
              <a:rPr lang="ru-RU" sz="1800" spc="-4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2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речевом</a:t>
            </a:r>
            <a:r>
              <a:rPr lang="ru-RU" sz="1800" spc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интеллектуальном</a:t>
            </a:r>
            <a:r>
              <a:rPr lang="ru-RU" sz="1800" spc="10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sz="1800" spc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ребенка являются: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осознание, что не всякое</a:t>
            </a:r>
            <a:r>
              <a:rPr lang="ru-RU" sz="18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предложение, идущее за тезисом, является доказательством,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способность ученика отличать настоящее доказательство от имитации</a:t>
            </a:r>
            <a:r>
              <a:rPr lang="ru-RU" sz="18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подбирать</a:t>
            </a:r>
            <a:r>
              <a:rPr lang="ru-RU" sz="18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4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тезису</a:t>
            </a:r>
            <a:r>
              <a:rPr lang="ru-RU" sz="18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убедительный</a:t>
            </a:r>
            <a:r>
              <a:rPr lang="ru-RU" sz="18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аргумент</a:t>
            </a:r>
            <a:r>
              <a:rPr lang="ru-RU" spc="-4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1800" spc="8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закрепить</a:t>
            </a:r>
            <a:r>
              <a:rPr lang="ru-RU" sz="18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сознании</a:t>
            </a:r>
            <a:r>
              <a:rPr lang="ru-RU" sz="1800" spc="-6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spc="-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цепочку: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Что</a:t>
            </a:r>
            <a:r>
              <a:rPr lang="ru-RU" sz="1800" spc="-8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утверждается?</a:t>
            </a:r>
            <a:r>
              <a:rPr lang="ru-RU" sz="1800" spc="-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(Что</a:t>
            </a:r>
            <a:r>
              <a:rPr lang="ru-RU" sz="1800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</a:t>
            </a:r>
            <a:r>
              <a:rPr lang="ru-RU" sz="1800" spc="-9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считаю</a:t>
            </a:r>
            <a:r>
              <a:rPr lang="ru-RU" sz="1800" spc="-9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правильным?)</a:t>
            </a:r>
            <a:r>
              <a:rPr lang="ru-RU" sz="18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18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так</a:t>
            </a:r>
            <a:r>
              <a:rPr lang="ru-RU" sz="18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можно</a:t>
            </a:r>
            <a:r>
              <a:rPr lang="ru-RU" sz="1800" spc="-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считать?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2B2105E-8C49-49E6-AEBF-41779B04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34" y="255181"/>
            <a:ext cx="5772150" cy="998537"/>
          </a:xfrm>
        </p:spPr>
        <p:txBody>
          <a:bodyPr>
            <a:noAutofit/>
          </a:bodyPr>
          <a:lstStyle/>
          <a:p>
            <a:pPr algn="ctr"/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Работа над</a:t>
            </a:r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рассуждением</a:t>
            </a:r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7DE50140-EB01-4EEF-9B71-A89B1AF161BE}"/>
              </a:ext>
            </a:extLst>
          </p:cNvPr>
          <p:cNvGrpSpPr>
            <a:grpSpLocks/>
          </p:cNvGrpSpPr>
          <p:nvPr/>
        </p:nvGrpSpPr>
        <p:grpSpPr bwMode="auto">
          <a:xfrm>
            <a:off x="1677798" y="589936"/>
            <a:ext cx="5294311" cy="533400"/>
            <a:chOff x="1296" y="2654"/>
            <a:chExt cx="3168" cy="336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xmlns="" id="{CC260082-316A-4385-91FB-FF64160DF4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xmlns="" id="{3B17030B-8A24-43B3-8356-C115DEBB76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032363"/>
      </p:ext>
    </p:extLst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665494"/>
            <a:ext cx="7886698" cy="998742"/>
          </a:xfrm>
        </p:spPr>
        <p:txBody>
          <a:bodyPr>
            <a:normAutofit fontScale="90000"/>
          </a:bodyPr>
          <a:lstStyle/>
          <a:p>
            <a:r>
              <a:rPr lang="ru-RU" sz="2200" b="1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Прочитайте пары предложений. Найдите и отметьте среди них те, в которых есть</a:t>
            </a:r>
            <a:r>
              <a:rPr lang="ru-RU" sz="22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формулировка</a:t>
            </a:r>
            <a:r>
              <a:rPr lang="ru-RU" sz="2200" spc="-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мысли</a:t>
            </a:r>
            <a:r>
              <a:rPr lang="ru-RU" sz="2200" spc="-1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(тезис)</a:t>
            </a:r>
            <a:r>
              <a:rPr lang="ru-RU" sz="2200" spc="-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</a:t>
            </a:r>
            <a:r>
              <a:rPr lang="ru-RU" sz="22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доказательство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(аргумент).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525" y="2040176"/>
            <a:ext cx="3763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– мой лучший друг. У него есть младший брат и огромный серый кот, который умеет прыгать на шкаф.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– мой лучший друг. Мы живем в одном подъезде, учимся в одном классе, и мне с ним никогда не скучно.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 – мой лучший друг. Вчера мы с ним опять подрались, и шишка на моей голове до сих пор болит.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23FE85-BC2B-47E9-A8A1-79204F39A49E}"/>
              </a:ext>
            </a:extLst>
          </p:cNvPr>
          <p:cNvSpPr/>
          <p:nvPr/>
        </p:nvSpPr>
        <p:spPr>
          <a:xfrm>
            <a:off x="4572000" y="1525685"/>
            <a:ext cx="39215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интересный для меня урок – география. Мне очень нравится разглядывать карту, слушать рассказы о вечных льдах и пустынях, определять координаты городов.</a:t>
            </a:r>
          </a:p>
          <a:p>
            <a:pPr indent="360000"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интересный для меня урок – география. Но он всегда первый в расписании, а я по утрам часто опаздываю в школу, так что редко на нем бываю.</a:t>
            </a:r>
          </a:p>
          <a:p>
            <a:pPr indent="360000"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интересный для меня урок – география. И еще мне нравится история, особенно когда речь идет о Древней Греции. Я давно прочитала книгу, где пересказываются древнегреческие мифы.</a:t>
            </a:r>
          </a:p>
          <a:p>
            <a:pPr indent="360000" algn="just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57C3BB59-2A1D-4168-B8ED-208D7057D28E}"/>
              </a:ext>
            </a:extLst>
          </p:cNvPr>
          <p:cNvGrpSpPr>
            <a:grpSpLocks/>
          </p:cNvGrpSpPr>
          <p:nvPr/>
        </p:nvGrpSpPr>
        <p:grpSpPr bwMode="auto">
          <a:xfrm>
            <a:off x="572526" y="898165"/>
            <a:ext cx="7760984" cy="533400"/>
            <a:chOff x="1296" y="2654"/>
            <a:chExt cx="3168" cy="336"/>
          </a:xfrm>
        </p:grpSpPr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E4C2263F-0579-4AD6-A91B-692CC8B1A34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xmlns="" id="{A757BBE0-E9A5-4CF5-8E67-81875244EFC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9300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665494"/>
            <a:ext cx="7886698" cy="998742"/>
          </a:xfrm>
        </p:spPr>
        <p:txBody>
          <a:bodyPr>
            <a:normAutofit fontScale="90000"/>
          </a:bodyPr>
          <a:lstStyle/>
          <a:p>
            <a:r>
              <a:rPr lang="ru-RU" sz="2200" b="1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spc="-1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Ответь на вопросы, записав короткие рассуждения по образцу.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gray">
          <a:xfrm>
            <a:off x="2173711" y="-3627753"/>
            <a:ext cx="4800600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438" y="1152714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525" y="2040176"/>
            <a:ext cx="37632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знать свою группу крови?</a:t>
            </a: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группу крови должен знать каждый человек.</a:t>
            </a: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если ему понадобится срочное переливание крови, это сэкономит время.</a:t>
            </a:r>
          </a:p>
          <a:p>
            <a:pPr indent="360000"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срочное переливание крови может понадобиться другому человеку; зная группу крови, ты сможешь быстрей прийти на помощь (если подойдет) – или сразу скажешь, чтоб на тебя не тратили время.</a:t>
            </a:r>
          </a:p>
          <a:p>
            <a:pPr indent="360000"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23FE85-BC2B-47E9-A8A1-79204F39A49E}"/>
              </a:ext>
            </a:extLst>
          </p:cNvPr>
          <p:cNvSpPr/>
          <p:nvPr/>
        </p:nvSpPr>
        <p:spPr>
          <a:xfrm>
            <a:off x="4545312" y="2240230"/>
            <a:ext cx="392157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уступать место старшим в транспорте?</a:t>
            </a:r>
          </a:p>
          <a:p>
            <a:pPr indent="360000" algn="just"/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стараться пригласить на свой день рождения как можно больше гостей?</a:t>
            </a:r>
          </a:p>
          <a:p>
            <a:pPr indent="360000" algn="just"/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ли здороваться в магазине с незнакомым продавцом?</a:t>
            </a:r>
          </a:p>
          <a:p>
            <a:pPr indent="360000" algn="just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824D6EBA-5FEC-4EE6-827D-A03144D8C723}"/>
              </a:ext>
            </a:extLst>
          </p:cNvPr>
          <p:cNvGrpSpPr>
            <a:grpSpLocks/>
          </p:cNvGrpSpPr>
          <p:nvPr/>
        </p:nvGrpSpPr>
        <p:grpSpPr bwMode="auto">
          <a:xfrm>
            <a:off x="591704" y="803980"/>
            <a:ext cx="7075834" cy="533400"/>
            <a:chOff x="1296" y="2654"/>
            <a:chExt cx="3168" cy="336"/>
          </a:xfrm>
        </p:grpSpPr>
        <p:sp>
          <p:nvSpPr>
            <p:cNvPr id="13" name="Line 13">
              <a:extLst>
                <a:ext uri="{FF2B5EF4-FFF2-40B4-BE49-F238E27FC236}">
                  <a16:creationId xmlns:a16="http://schemas.microsoft.com/office/drawing/2014/main" xmlns="" id="{BAF94BC1-DD33-4A06-A68E-954544412E0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xmlns="" id="{0B3933E1-5D13-4492-BA54-708CB104301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1670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2946" y="1665329"/>
            <a:ext cx="6548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912860" y="1665329"/>
            <a:ext cx="7178194" cy="32031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Описанные выше упражнения разного вида сложности помогут научиться: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понимать прочитанный текст,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связывать слова в предложения, а предложения в текст,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писать сочинения – описания, повествования, рассуждения,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разбираться с типичными логическими, речевыми и стилистическими ошибками,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редактировать написанное,</a:t>
            </a:r>
          </a:p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писать проектные работы.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532540"/>
            <a:ext cx="7886698" cy="99874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Шапиро </a:t>
            </a:r>
            <a:b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Тетрадь-практикум для развития письменной речи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02004" y="1406077"/>
            <a:ext cx="8145710" cy="533400"/>
            <a:chOff x="1296" y="2990"/>
            <a:chExt cx="3168" cy="4672198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4213225"/>
              <a:ext cx="214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27CCFA-5CE1-497F-9320-C97D4563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42" y="1814272"/>
            <a:ext cx="5564352" cy="47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55651"/>
      </p:ext>
    </p:extLst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9934" y="917711"/>
            <a:ext cx="71541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ученик, пишущий сочинение, решает сразу много задач. Ему нужно:</a:t>
            </a: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9225" y="2258377"/>
            <a:ext cx="73755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тему;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осознавать, какой тип текста ему понадобится, чтобы тему раскрыть;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обдумывать содержание в соответствии с типом текста;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 план;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 содержание связно, правильными и неоднообразными предложениями;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и редактировать готовый текст.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9934" y="5291814"/>
            <a:ext cx="7608713" cy="11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логопеда – натренировать его в решении каждой из этих задач по отдельности.</a:t>
            </a:r>
          </a:p>
          <a:p>
            <a:pPr algn="ctr">
              <a:lnSpc>
                <a:spcPct val="12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404700"/>
            <a:ext cx="7886698" cy="9987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2061" y="1914942"/>
            <a:ext cx="82022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понимание текста.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использование различных синтаксических конструкций и морфологических средств.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повествованием.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описанием.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рассуждением.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004289" y="-2871265"/>
            <a:ext cx="5029200" cy="336"/>
            <a:chOff x="1296" y="2044"/>
            <a:chExt cx="3168" cy="336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C82D773C-71C9-492E-88E1-168C88AA2CC5}"/>
              </a:ext>
            </a:extLst>
          </p:cNvPr>
          <p:cNvGrpSpPr>
            <a:grpSpLocks/>
          </p:cNvGrpSpPr>
          <p:nvPr/>
        </p:nvGrpSpPr>
        <p:grpSpPr bwMode="auto">
          <a:xfrm>
            <a:off x="1912244" y="787785"/>
            <a:ext cx="5029200" cy="533400"/>
            <a:chOff x="1296" y="2044"/>
            <a:chExt cx="3168" cy="336"/>
          </a:xfrm>
        </p:grpSpPr>
        <p:sp>
          <p:nvSpPr>
            <p:cNvPr id="12" name="Line 8">
              <a:extLst>
                <a:ext uri="{FF2B5EF4-FFF2-40B4-BE49-F238E27FC236}">
                  <a16:creationId xmlns:a16="http://schemas.microsoft.com/office/drawing/2014/main" xmlns="" id="{EBAEC70D-5830-4C8F-9BA4-E866AFC8F37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0487630F-1CD5-4377-A924-96511C37A5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562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на понимание текста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80279" y="507285"/>
            <a:ext cx="5029200" cy="533400"/>
            <a:chOff x="1296" y="2654"/>
            <a:chExt cx="3168" cy="336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491" y="1388697"/>
            <a:ext cx="7368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тексты разного назначения: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отрывки из прозаических и стихотворных произведений,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учебных или научно-популярных статей.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класса к классу тексты усложняются.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дополнительно повторять орфографию, в большинстве текстов пропущены некоторые буквы и знаки препинания.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7450" y="4264889"/>
            <a:ext cx="7617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молча читает текст столько раз, сколько нужно каждому, чтобы в нем разобраться.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выполняются, не глядя в текст.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логопеда – не контроль за качеством чтения, а обучение работе по осознанию и запоминанию.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119205"/>
            <a:ext cx="8099522" cy="61902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текст. Восстановите правильное написание слов.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239" y="1029654"/>
            <a:ext cx="39254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пользования лесным трамваем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жители леса, кроме медведей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нос_рогов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право ездить в лесном трамвае.</a:t>
            </a: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Медведям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нос_рогам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вагон трамвая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запр_щается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трамвай каждый взрослый четвероногий житель леса опускает в кассу один орех, один гриб или одну ягоду и после этого имеет право занять одно место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_.</a:t>
            </a: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взрослый четвероногий житель леса может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бе_платно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прове_ти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детеныша, если тот не занимает отдельного места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находи_ся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лапах, подмышкой, на плечах или на голове у другого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па_ажира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пользуются правом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бе_платного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проезда в трамвае. При этом насекомым, во избежание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несча_ных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запр_щается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с_дячие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места.</a:t>
            </a:r>
          </a:p>
          <a:p>
            <a:pPr indent="3600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Двуногие пернатые имеют право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бе_платного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проезда в трамвае, если их размер от клюва до когтей не превышает 50 см. Пернатые большего размера должны при входе или взлёте в вагон трамвая опустить в кассу орех, гриб или ягоду.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xmlns="" id="{02D4FBDF-ED21-411F-B64D-CA812C3C1DA3}"/>
              </a:ext>
            </a:extLst>
          </p:cNvPr>
          <p:cNvGrpSpPr>
            <a:grpSpLocks/>
          </p:cNvGrpSpPr>
          <p:nvPr/>
        </p:nvGrpSpPr>
        <p:grpSpPr bwMode="auto">
          <a:xfrm>
            <a:off x="646545" y="211951"/>
            <a:ext cx="7591444" cy="533400"/>
            <a:chOff x="1296" y="2654"/>
            <a:chExt cx="3168" cy="336"/>
          </a:xfrm>
        </p:grpSpPr>
        <p:sp>
          <p:nvSpPr>
            <p:cNvPr id="7" name="Line 13">
              <a:extLst>
                <a:ext uri="{FF2B5EF4-FFF2-40B4-BE49-F238E27FC236}">
                  <a16:creationId xmlns:a16="http://schemas.microsoft.com/office/drawing/2014/main" xmlns="" id="{37AFED0D-02CE-4C35-AD2C-FBBDCD6C873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 Box 16">
              <a:extLst>
                <a:ext uri="{FF2B5EF4-FFF2-40B4-BE49-F238E27FC236}">
                  <a16:creationId xmlns:a16="http://schemas.microsoft.com/office/drawing/2014/main" xmlns="" id="{F818427B-946F-4450-B311-7193814357E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94D1CEE-DB1C-4A59-B228-167A06C094B2}"/>
              </a:ext>
            </a:extLst>
          </p:cNvPr>
          <p:cNvSpPr/>
          <p:nvPr/>
        </p:nvSpPr>
        <p:spPr>
          <a:xfrm>
            <a:off x="4743449" y="1029654"/>
            <a:ext cx="370734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предложения, в которых говорится о нарушителях.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с лисенком опустила в кассу один гриб, села на скамейку, а лисенка держит на передней лапе.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 вполз в вагон и улегся под скамейкой.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Шмель влетел в вагон, ничего не опустив в кассу, и сел на скамейку.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 влетела в вагон, ничего не опустив в кассу, и села на скамейку.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и медвежонок вошли в вагон и положили в кассу два гриба.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 с двумя ежатами вошел в вагон и опустил в кассу один гриб, а садиться они не стали.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Заяц с двумя зайчатами вошел в вагон, опустил в кассу две ягоды, сел на скамейку, одного зайчонка посадил рядом, а другого – на плечи первому.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из лесных жителей в правилах забыли упомянуть?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161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919711" y="813216"/>
            <a:ext cx="5029200" cy="533400"/>
            <a:chOff x="1296" y="2654"/>
            <a:chExt cx="3168" cy="336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2387" y="1565612"/>
            <a:ext cx="73810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свойство хорошего текста – связность и богатство языка.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школьники осознали: 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специальные слова, указывающие на то, как именно связаны по смыслу отдельные высказывания. 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предложения нужно соединить в сложные, выбрав из списка подходящий союз.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тексты, «испорченные» специальным образом,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на осмысленные использование вводных слов и выражений,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косвенной речи и частичное цитирование.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задания помогут научиться обнаруживать бессвязность чужого текста и, главное, овладеть приемами восстановления связей, т.е. сформировать или закрепить это важное умение.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16E0BBE-C19E-43A3-8DC4-440C86E0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75" y="313272"/>
            <a:ext cx="8190342" cy="9985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на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использование</a:t>
            </a:r>
            <a:r>
              <a:rPr lang="ru-RU" sz="2400" b="1" spc="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различных</a:t>
            </a:r>
            <a:r>
              <a:rPr lang="ru-RU" sz="2400" b="1" spc="-3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синтаксических</a:t>
            </a:r>
            <a:r>
              <a:rPr lang="ru-RU" sz="2400" b="1" spc="-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конструкций </a:t>
            </a:r>
            <a:r>
              <a:rPr lang="ru-RU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и</a:t>
            </a:r>
            <a:r>
              <a:rPr lang="ru-RU" sz="2400" b="1" spc="-7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морфологических</a:t>
            </a:r>
            <a:r>
              <a:rPr lang="ru-RU" sz="2400" b="1" spc="-7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средств</a:t>
            </a:r>
            <a:r>
              <a:rPr lang="ru-RU" sz="24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19" y="559581"/>
            <a:ext cx="8063146" cy="99874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Пример. </a:t>
            </a:r>
            <a:r>
              <a:rPr lang="ru-RU" sz="22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Устраните</a:t>
            </a:r>
            <a:r>
              <a:rPr lang="ru-RU" sz="2200" spc="-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ненужные</a:t>
            </a:r>
            <a:r>
              <a:rPr lang="ru-RU" sz="22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повторы,</a:t>
            </a:r>
            <a:r>
              <a:rPr lang="ru-RU" sz="22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используя</a:t>
            </a:r>
            <a:r>
              <a:rPr lang="ru-RU" sz="2200" spc="-6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предложения</a:t>
            </a:r>
            <a:r>
              <a:rPr lang="ru-RU" sz="2200" spc="-4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spc="-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</a:t>
            </a:r>
            <a:r>
              <a:rPr lang="ru-RU" sz="22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однородными</a:t>
            </a:r>
            <a:r>
              <a:rPr lang="ru-RU" sz="22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сказуемыми;</a:t>
            </a:r>
            <a:r>
              <a:rPr lang="ru-RU" sz="2200" spc="-18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объедините,</a:t>
            </a:r>
            <a:r>
              <a:rPr lang="ru-RU" sz="22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где</a:t>
            </a:r>
            <a:r>
              <a:rPr lang="ru-RU" sz="22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нужно,</a:t>
            </a:r>
            <a:r>
              <a:rPr lang="ru-RU" sz="2200" spc="-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простые</a:t>
            </a:r>
            <a:r>
              <a:rPr lang="ru-RU" sz="22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предложения</a:t>
            </a:r>
            <a:r>
              <a:rPr lang="ru-RU" sz="2200" spc="-4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ru-RU" sz="2200" spc="-3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сложное.</a:t>
            </a:r>
            <a:r>
              <a:rPr lang="ru-RU" sz="2200" spc="-3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ru-RU" sz="2200" spc="-3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Используйте</a:t>
            </a:r>
            <a:r>
              <a:rPr lang="ru-RU" sz="2200" spc="-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для</a:t>
            </a:r>
            <a:r>
              <a:rPr lang="ru-RU" sz="2200" spc="-2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связи</a:t>
            </a:r>
            <a:r>
              <a:rPr lang="ru-RU" sz="2200" spc="-3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слова:</a:t>
            </a:r>
            <a:r>
              <a:rPr lang="ru-RU" sz="2200" spc="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а, и</a:t>
            </a:r>
            <a:r>
              <a:rPr lang="ru-RU" sz="2200" spc="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все-таки,</a:t>
            </a:r>
            <a:r>
              <a:rPr lang="ru-RU" sz="2200" spc="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и,</a:t>
            </a:r>
            <a:r>
              <a:rPr lang="ru-RU" sz="2200" spc="2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и, и.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12281" y="990644"/>
            <a:ext cx="8274780" cy="830263"/>
            <a:chOff x="1296" y="2654"/>
            <a:chExt cx="3168" cy="523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b="1" dirty="0">
                <a:solidFill>
                  <a:schemeClr val="bg1"/>
                </a:solidFill>
              </a:endParaRPr>
            </a:p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0" y="1921956"/>
            <a:ext cx="38621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словно не слышал его. Тогда Нильс схватил Мартина обеими руками за шею и потащил к воде. Это было нелегкое дело. Гусь был самый лучший в их хозяйстве, и мать раскормила его на славу. А Нильса сейчас едва от земли видно. И все-таки он дотащил Мартина до самого озера и окунул его голову прямо в студеную воду.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550" y="1935191"/>
            <a:ext cx="386212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Гусь словно не слышал его. Тогда Нильс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схв_тил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Мартина обеими руками за шею. Нильс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пот_щил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Мартина к воде. Это было нелегкое дело. Гусь был самый лучший в их хозяйстве. Мать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раск_рмила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на славу. Нильса сейчас едва от земли видно. 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дот_щил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Мартина до самого озера. Он окунул его голову прямо в студеную воду.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277848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491" y="4545323"/>
            <a:ext cx="786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354" y="1491917"/>
            <a:ext cx="762384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 – изображение событий или явлений, следующих одно за другим.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должны быть указания на то, как протекают действия во времени.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 надо уметь строить. В первую очередь важно отобрать необходимые для рассказа события – узлы повествования – и не забыть объяснить, почему то или иное событие произошло.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упражнения, в которых надо найти грубейшие ошибки повествования, делающие текст непонятным, – пропуск важного узла или разъяснения причин – и исправить эти ошибки, то есть дописать недостающее.</a:t>
            </a:r>
          </a:p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2B2105E-8C49-49E6-AEBF-41779B04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34" y="255181"/>
            <a:ext cx="5772150" cy="998537"/>
          </a:xfrm>
        </p:spPr>
        <p:txBody>
          <a:bodyPr>
            <a:noAutofit/>
          </a:bodyPr>
          <a:lstStyle/>
          <a:p>
            <a:pPr algn="ctr"/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Работа над повествованием</a:t>
            </a:r>
            <a:r>
              <a:rPr lang="ru-RU" sz="3200" b="1" spc="-7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7DE50140-EB01-4EEF-9B71-A89B1AF161BE}"/>
              </a:ext>
            </a:extLst>
          </p:cNvPr>
          <p:cNvGrpSpPr>
            <a:grpSpLocks/>
          </p:cNvGrpSpPr>
          <p:nvPr/>
        </p:nvGrpSpPr>
        <p:grpSpPr bwMode="auto">
          <a:xfrm>
            <a:off x="1677798" y="589936"/>
            <a:ext cx="5294311" cy="533400"/>
            <a:chOff x="1296" y="2654"/>
            <a:chExt cx="3168" cy="336"/>
          </a:xfrm>
        </p:grpSpPr>
        <p:sp>
          <p:nvSpPr>
            <p:cNvPr id="9" name="Line 13">
              <a:extLst>
                <a:ext uri="{FF2B5EF4-FFF2-40B4-BE49-F238E27FC236}">
                  <a16:creationId xmlns:a16="http://schemas.microsoft.com/office/drawing/2014/main" xmlns="" id="{CC260082-316A-4385-91FB-FF64160DF4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xmlns="" id="{3B17030B-8A24-43B3-8356-C115DEBB768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1707"/>
            <a:ext cx="8146232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Пример. </a:t>
            </a:r>
            <a:r>
              <a:rPr lang="ru-RU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Вставьте на месте прочерков слова, указывающие на время: </a:t>
            </a:r>
            <a:br>
              <a:rPr lang="ru-RU" sz="22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2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потом, вскоре, сперва,</a:t>
            </a:r>
            <a:r>
              <a:rPr lang="ru-RU" sz="2200" i="1" spc="-18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однажды,</a:t>
            </a:r>
            <a:r>
              <a:rPr lang="ru-RU" sz="2200" i="1" spc="3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пока,</a:t>
            </a:r>
            <a:r>
              <a:rPr lang="ru-RU" sz="2200" i="1" spc="45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когда,</a:t>
            </a:r>
            <a:r>
              <a:rPr lang="ru-RU" sz="2200" i="1" spc="5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потом.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45284" y="563409"/>
            <a:ext cx="7806398" cy="533400"/>
            <a:chOff x="1296" y="2654"/>
            <a:chExt cx="3168" cy="336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10492" y="1161950"/>
            <a:ext cx="770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919" y="1516141"/>
            <a:ext cx="761076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__________, когда Кристофер Робин, Винни-Пух и Пятачок сидели и мирно беседовали, Кристофер Робин сказал, как будто между прочим:</a:t>
            </a:r>
          </a:p>
          <a:p>
            <a:pPr indent="324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Знаешь, Пятачок, а я сегодня видел Слонопотама.</a:t>
            </a:r>
          </a:p>
          <a:p>
            <a:pPr indent="324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они заговорили о чем-то другом, и ______ пришла пора Пуху и Пятачку идти домой. Они пошли вместе. _________, ___________ они плелись по тропинке на краю Дремучего Леса, оба молчали; но ___________ они дошли до речки и стали помогать друг другу перебираться по камушкам, а _________ бок о бок пошли по узкой тропке между кустов, у них завязался Очень Умный Разговор.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 предлагается подумать, какие действия происходят одновременно, какие – одно за другим.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450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1908</Words>
  <Application>Microsoft Office PowerPoint</Application>
  <PresentationFormat>Экран (4:3)</PresentationFormat>
  <Paragraphs>167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Cambria</vt:lpstr>
      <vt:lpstr>Times New Roman</vt:lpstr>
      <vt:lpstr>Wingdings</vt:lpstr>
      <vt:lpstr>Office Theme</vt:lpstr>
      <vt:lpstr>Презентация PowerPoint</vt:lpstr>
      <vt:lpstr>Презентация PowerPoint</vt:lpstr>
      <vt:lpstr>Направления работы</vt:lpstr>
      <vt:lpstr>Упражнения на понимание текста</vt:lpstr>
      <vt:lpstr>Пример. Прочитайте текст. Восстановите правильное написание слов.</vt:lpstr>
      <vt:lpstr>Упражнения на использование различных синтаксических конструкций и морфологических средств </vt:lpstr>
      <vt:lpstr>Пример. Устраните ненужные повторы, используя предложения с однородными сказуемыми; объедините, где нужно, простые предложения в сложное.  Используйте для связи слова: а, и все-таки, и, и, и. </vt:lpstr>
      <vt:lpstr>Работа над повествованием </vt:lpstr>
      <vt:lpstr>Пример. Вставьте на месте прочерков слова, указывающие на время:  потом, вскоре, сперва, однажды, пока, когда, потом. </vt:lpstr>
      <vt:lpstr>Пример. Исправьте пересказ повести Н.В. Гоголя «Шинель» </vt:lpstr>
      <vt:lpstr>Работа над описанием </vt:lpstr>
      <vt:lpstr>Пример. Отредактируй текст, объединив предложения. </vt:lpstr>
      <vt:lpstr>Пример. Отредактируй текст, используя сравнения. </vt:lpstr>
      <vt:lpstr>Пример. Придумай своё описание по аналогии с прочитанным и дополненным. </vt:lpstr>
      <vt:lpstr>Работа над рассуждением </vt:lpstr>
      <vt:lpstr>Пример. Прочитайте пары предложений. Найдите и отметьте среди них те, в которых есть формулировка мысли (тезис) и доказательство (аргумент).  </vt:lpstr>
      <vt:lpstr>Пример. Ответь на вопросы, записав короткие рассуждения по образцу.  </vt:lpstr>
      <vt:lpstr>Презентация PowerPoint</vt:lpstr>
      <vt:lpstr>Н.А. Шапиро  Тетрадь-практикум для развития письменной речи 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Pers</cp:lastModifiedBy>
  <cp:revision>267</cp:revision>
  <dcterms:created xsi:type="dcterms:W3CDTF">2016-11-18T14:12:19Z</dcterms:created>
  <dcterms:modified xsi:type="dcterms:W3CDTF">2023-04-22T21:26:53Z</dcterms:modified>
</cp:coreProperties>
</file>