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83" r:id="rId3"/>
    <p:sldId id="284" r:id="rId4"/>
    <p:sldId id="286" r:id="rId5"/>
    <p:sldId id="285" r:id="rId6"/>
    <p:sldId id="287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C7C62C-6075-426B-B9CE-B65FA7FF71B9}">
          <p14:sldIdLst>
            <p14:sldId id="256"/>
            <p14:sldId id="283"/>
            <p14:sldId id="284"/>
            <p14:sldId id="286"/>
            <p14:sldId id="285"/>
            <p14:sldId id="287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C6D4DF"/>
    <a:srgbClr val="3A5896"/>
    <a:srgbClr val="F3F0ED"/>
    <a:srgbClr val="E1DAD2"/>
    <a:srgbClr val="FEFEFE"/>
    <a:srgbClr val="C1C9CD"/>
    <a:srgbClr val="7C96A3"/>
    <a:srgbClr val="FFFFFF"/>
    <a:srgbClr val="003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" y="5144"/>
            <a:ext cx="9137141" cy="685285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287254"/>
            <a:ext cx="7869890" cy="4889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163208"/>
            <a:ext cx="7886698" cy="99874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3487479"/>
            <a:ext cx="9144000" cy="19532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"/>
          <a:stretch/>
        </p:blipFill>
        <p:spPr>
          <a:xfrm rot="10800000" flipH="1">
            <a:off x="0" y="4339861"/>
            <a:ext cx="6104640" cy="2381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2E9664-6F1C-4513-967D-AEE6C16415FE}"/>
              </a:ext>
            </a:extLst>
          </p:cNvPr>
          <p:cNvSpPr txBox="1"/>
          <p:nvPr/>
        </p:nvSpPr>
        <p:spPr>
          <a:xfrm>
            <a:off x="463491" y="5049071"/>
            <a:ext cx="460136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«Логопедическое сопровождение обучающихся с ОВЗ на уровне</a:t>
            </a:r>
          </a:p>
          <a:p>
            <a:pPr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общего образования»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290D65E-341A-41A1-858C-05EE3D7FE6B9}"/>
              </a:ext>
            </a:extLst>
          </p:cNvPr>
          <p:cNvSpPr/>
          <p:nvPr/>
        </p:nvSpPr>
        <p:spPr>
          <a:xfrm>
            <a:off x="5064851" y="25460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Средняя школа № 44</a:t>
            </a:r>
          </a:p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23 уч. год</a:t>
            </a:r>
          </a:p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учитель-логопед Шульга О.М.</a:t>
            </a: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Объект 1">
            <a:extLst>
              <a:ext uri="{FF2B5EF4-FFF2-40B4-BE49-F238E27FC236}">
                <a16:creationId xmlns:a16="http://schemas.microsoft.com/office/drawing/2014/main" id="{01B5311E-A8EE-4B82-A607-1BEB81B5A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045" y="1031846"/>
            <a:ext cx="7669777" cy="5285065"/>
          </a:xfrm>
        </p:spPr>
        <p:txBody>
          <a:bodyPr>
            <a:normAutofit lnSpcReduction="10000"/>
          </a:bodyPr>
          <a:lstStyle/>
          <a:p>
            <a:pPr indent="450215" algn="just"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Логопедическое сопровождение на уровне основного общего образования направлено на максимальную коррекцию недостатков речи у обучающихся с ОВЗ.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Учитель-логопед планирует коррекционно-развиваю­щую работу с детьми с ОВЗ, разрабатывает и реализует рабочую программу коррекционного курса в соответствии с АООП ООО.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Совместно с учителями-предметниками и специалистами психолого-педагогического сопровождения, учитель-логопед организует необходимую коррекционно-развивающую среду для обучения детей с ОВЗ, составляет практические рекомендации для педагогов и родителей.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Учитель-логопед целенаправленно выстраивает свою деятельность, составляет план работы на учебный год, в котором отражаются все направления его работы: диагности­ческое, коррекционно-развивающее, консультативно-про­светительское и профилактическое, организационно-мето­дическое.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8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221932"/>
            <a:ext cx="7886698" cy="9987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Диагностическое направление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624" y="1326911"/>
            <a:ext cx="7869890" cy="4889709"/>
          </a:xfrm>
        </p:spPr>
        <p:txBody>
          <a:bodyPr>
            <a:normAutofit lnSpcReduction="10000"/>
          </a:bodyPr>
          <a:lstStyle/>
          <a:p>
            <a:pPr indent="457200" algn="just">
              <a:lnSpc>
                <a:spcPct val="100000"/>
              </a:lnSpc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оценки эффективности логопедического сопрово­ждения обучающихся с ОВЗ используются диагностические </a:t>
            </a:r>
            <a:r>
              <a:rPr lang="ru-RU" sz="2000" b="0" spc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и проверочные</a:t>
            </a:r>
            <a:r>
              <a:rPr lang="ru-RU" sz="2000" b="1" spc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работы. Обязательным условием является мониторинг речевого развития обучающихся 5-9 классов.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0000"/>
              </a:lnSpc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качестве диагностического инструментария используются рекомендации и методический материал для логопедического обследования школьников.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0000"/>
              </a:lnSpc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течение учебного года учитель-логопед проводит следующие диагностические мероприятия: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стартовую диагностику (в начале учебного года – с 1 по 15 сентября);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динамическое наблюдение (в ходе всего учебного года);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промежуточную диагностику (в середине учебного года);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итоговую диагностику (в конце учебного года).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61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1" y="221932"/>
            <a:ext cx="7886698" cy="9987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Диагностическое направление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011" y="1551962"/>
            <a:ext cx="8113171" cy="4681057"/>
          </a:xfrm>
        </p:spPr>
        <p:txBody>
          <a:bodyPr>
            <a:normAutofit lnSpcReduction="10000"/>
          </a:bodyPr>
          <a:lstStyle/>
          <a:p>
            <a:pPr indent="457200" algn="just">
              <a:lnSpc>
                <a:spcPct val="100000"/>
              </a:lnSpc>
              <a:buNone/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Диагностическое направление работы учителя-логопеда включает: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>
              <a:lnSpc>
                <a:spcPct val="100000"/>
              </a:lnSpc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комплексной диагностики устной и пись­менной речи;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>
              <a:lnSpc>
                <a:spcPct val="100000"/>
              </a:lnSpc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определение дефицитов и ресурсов развития обучаю­щегося;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>
              <a:lnSpc>
                <a:spcPct val="100000"/>
              </a:lnSpc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осуществление мониторинга динамики развития обу­чающихся;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>
              <a:lnSpc>
                <a:spcPct val="100000"/>
              </a:lnSpc>
            </a:pPr>
            <a:r>
              <a:rPr lang="ru-RU" sz="2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оценку эффективности реализации коррекционного курса.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0000"/>
              </a:lnSpc>
              <a:buNone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0000"/>
              </a:lnSpc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проведения углубленного обследования специа­лист комплектует группы и подгруппы для логопедический занятий с учетом психофизического состояния обучающих­ся и степени выраженности речевого нарушения.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402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828" y="289043"/>
            <a:ext cx="8062343" cy="9987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Коррекционно-развивающее направление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828" y="1287785"/>
            <a:ext cx="7655726" cy="5050549"/>
          </a:xfrm>
        </p:spPr>
        <p:txBody>
          <a:bodyPr>
            <a:normAutofit fontScale="92500" lnSpcReduction="10000"/>
          </a:bodyPr>
          <a:lstStyle/>
          <a:p>
            <a:pPr indent="457200" algn="just">
              <a:lnSpc>
                <a:spcPct val="110000"/>
              </a:lnSpc>
              <a:buNone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коррекционно-развивающих занятий учителя-логопеда по коррекционному курсу «Логопедические за­нятия» предполагает вариативность и индивидуализацию со­держания курса с учетом особых образовательных потребно­стей обучающихся с ОВЗ, в зависимости от индивидуальных особенностей и возможностей обучающихся данной группы.</a:t>
            </a:r>
          </a:p>
          <a:p>
            <a:pPr indent="457200" algn="just">
              <a:lnSpc>
                <a:spcPct val="110000"/>
              </a:lnSpc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составленной учителем-логопедом и утвержденной администрацией циклограммой рабочего времени организуются и проводятся индивидуальные, под­групповые и групповые логопедические занятия. </a:t>
            </a:r>
          </a:p>
          <a:p>
            <a:pPr indent="457200" algn="just">
              <a:lnSpc>
                <a:spcPct val="110000"/>
              </a:lnSpc>
              <a:buNone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уровне основного общего образования учителю-логопеду рекомен­дуется продолжать вести индивидуальные рабочие тетради с обучающимися с ЗПР и сочетать письменные и устные виды работы.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75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828" y="289043"/>
            <a:ext cx="8062343" cy="9987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Консультативно-просветительское и профилактическое направления работы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9551" y="1413620"/>
            <a:ext cx="7655726" cy="5050549"/>
          </a:xfrm>
        </p:spPr>
        <p:txBody>
          <a:bodyPr>
            <a:normAutofit fontScale="92500"/>
          </a:bodyPr>
          <a:lstStyle/>
          <a:p>
            <a:pPr indent="457200" algn="just">
              <a:lnSpc>
                <a:spcPct val="110000"/>
              </a:lnSpc>
              <a:buNone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Данные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направления работы учителя-логопеда предполагают оказание помощи обучающимся, родителям (законным пред­ставителям), учителям и специалистам школы в вопросах обучения, коррекции и развития обучающихся с ОВЗ.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0000"/>
              </a:lnSpc>
              <a:buNone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актуальной проблематике учитель-логопед осуществляет подбор информационно-просветительских материалов для педагогов и родителей, а также проводит регулярные инди­видуальные и групповые консультации и беседы, составляет рекомендации, организует родительские встречи. </a:t>
            </a:r>
          </a:p>
          <a:p>
            <a:pPr indent="457200" algn="just">
              <a:lnSpc>
                <a:spcPct val="110000"/>
              </a:lnSpc>
              <a:buNone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Консультирование родителей (законных представителей) проводится по следующей тематике: </a:t>
            </a:r>
          </a:p>
          <a:p>
            <a:pPr marL="514350" indent="-285750" algn="just">
              <a:lnSpc>
                <a:spcPct val="11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результатах диагностики, </a:t>
            </a:r>
          </a:p>
          <a:p>
            <a:pPr marL="514350" indent="-285750" algn="just">
              <a:lnSpc>
                <a:spcPct val="11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содержании и приемах работы по преодолению имеющихся речевых трудностей у обучающихся с ОВЗ, </a:t>
            </a:r>
          </a:p>
          <a:p>
            <a:pPr marL="514350" indent="-285750" algn="just">
              <a:lnSpc>
                <a:spcPct val="110000"/>
              </a:lnSpc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способах закрепления учебного материала в школе и в домашних условиях. </a:t>
            </a:r>
          </a:p>
          <a:p>
            <a:pPr indent="457200" algn="just">
              <a:lnSpc>
                <a:spcPct val="11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47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748" y="289043"/>
            <a:ext cx="8502504" cy="9987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Организационно-методическое направление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661" y="1585556"/>
            <a:ext cx="7655726" cy="4446128"/>
          </a:xfrm>
        </p:spPr>
        <p:txBody>
          <a:bodyPr>
            <a:normAutofit fontScale="85000" lnSpcReduction="10000"/>
          </a:bodyPr>
          <a:lstStyle/>
          <a:p>
            <a:pPr indent="457200" algn="just">
              <a:lnSpc>
                <a:spcPct val="110000"/>
              </a:lnSpc>
              <a:buNone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Учитель-логопед принимает активное участие в работе психолого-педагогического консилиума, методических объединениях специалистов, педагогических советах.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0000"/>
              </a:lnSpc>
              <a:buNone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Результатом логопедического сопровождения обучаю­щихся с ОВЗ на уровне основного общего образования ста­новятся</a:t>
            </a:r>
          </a:p>
          <a:p>
            <a:pPr marL="571500" indent="-342900" algn="just">
              <a:lnSpc>
                <a:spcPct val="110000"/>
              </a:lnSpc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формирование их речевой компетенции, </a:t>
            </a:r>
          </a:p>
          <a:p>
            <a:pPr marL="571500" indent="-342900" algn="just">
              <a:lnSpc>
                <a:spcPct val="110000"/>
              </a:lnSpc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н совершенствование навыков речевого общения, обогаще­ние лексического запаса и языковых средств общения, </a:t>
            </a:r>
          </a:p>
          <a:p>
            <a:pPr marL="571500" indent="-342900" algn="just">
              <a:lnSpc>
                <a:spcPct val="110000"/>
              </a:lnSpc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пре­одоление и/или ослабление нарушений чтения и письма,</a:t>
            </a:r>
          </a:p>
          <a:p>
            <a:pPr marL="571500" indent="-342900" algn="just">
              <a:lnSpc>
                <a:spcPct val="110000"/>
              </a:lnSpc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формирование мотивации к самоконтролю речи и самораз­витию коммуникативных компетенций.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04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</TotalTime>
  <Words>582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Диагностическое направление</vt:lpstr>
      <vt:lpstr>Диагностическое направление</vt:lpstr>
      <vt:lpstr>Коррекционно-развивающее направление</vt:lpstr>
      <vt:lpstr>Консультативно-просветительское и профилактическое направления работы</vt:lpstr>
      <vt:lpstr>Организационно-методическое направление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Ольга Шульга</cp:lastModifiedBy>
  <cp:revision>154</cp:revision>
  <dcterms:created xsi:type="dcterms:W3CDTF">2016-11-18T14:12:19Z</dcterms:created>
  <dcterms:modified xsi:type="dcterms:W3CDTF">2023-05-02T20:37:58Z</dcterms:modified>
</cp:coreProperties>
</file>