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4"/>
  </p:handoutMasterIdLst>
  <p:sldIdLst>
    <p:sldId id="256" r:id="rId2"/>
    <p:sldId id="263" r:id="rId3"/>
    <p:sldId id="264" r:id="rId4"/>
    <p:sldId id="288" r:id="rId5"/>
    <p:sldId id="289" r:id="rId6"/>
    <p:sldId id="279" r:id="rId7"/>
    <p:sldId id="278" r:id="rId8"/>
    <p:sldId id="277" r:id="rId9"/>
    <p:sldId id="280" r:id="rId10"/>
    <p:sldId id="281" r:id="rId11"/>
    <p:sldId id="293" r:id="rId12"/>
    <p:sldId id="29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2C7C62C-6075-426B-B9CE-B65FA7FF71B9}">
          <p14:sldIdLst>
            <p14:sldId id="256"/>
            <p14:sldId id="263"/>
            <p14:sldId id="264"/>
            <p14:sldId id="288"/>
            <p14:sldId id="289"/>
            <p14:sldId id="279"/>
            <p14:sldId id="278"/>
            <p14:sldId id="277"/>
            <p14:sldId id="280"/>
            <p14:sldId id="281"/>
            <p14:sldId id="293"/>
            <p14:sldId id="29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1F1"/>
    <a:srgbClr val="C6D4DF"/>
    <a:srgbClr val="3A5896"/>
    <a:srgbClr val="F3F0ED"/>
    <a:srgbClr val="E1DAD2"/>
    <a:srgbClr val="FEFEFE"/>
    <a:srgbClr val="C1C9CD"/>
    <a:srgbClr val="7C96A3"/>
    <a:srgbClr val="FFFFFF"/>
    <a:srgbClr val="0033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1506" y="102"/>
      </p:cViewPr>
      <p:guideLst>
        <p:guide orient="horz" pos="2160"/>
        <p:guide pos="2880"/>
      </p:guideLst>
    </p:cSldViewPr>
  </p:slideViewPr>
  <p:notesTextViewPr>
    <p:cViewPr>
      <p:scale>
        <a:sx n="1" d="1"/>
        <a:sy n="1" d="1"/>
      </p:scale>
      <p:origin x="0" y="0"/>
    </p:cViewPr>
  </p:notesTextViewPr>
  <p:notesViewPr>
    <p:cSldViewPr snapToGrid="0">
      <p:cViewPr varScale="1">
        <p:scale>
          <a:sx n="85" d="100"/>
          <a:sy n="85" d="100"/>
        </p:scale>
        <p:origin x="295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2DD1C9-4BB6-422A-8F34-C157EA500BD9}" type="datetimeFigureOut">
              <a:rPr lang="en-US" smtClean="0"/>
              <a:pPr/>
              <a:t>5/16/2023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A997E4-EE34-411C-9FF1-22B934EF5337}" type="slidenum">
              <a:rPr lang="en-US" smtClean="0"/>
              <a:pPr/>
              <a:t>‹#›</a:t>
            </a:fld>
            <a:endParaRPr lang="en-US"/>
          </a:p>
        </p:txBody>
      </p:sp>
    </p:spTree>
    <p:extLst>
      <p:ext uri="{BB962C8B-B14F-4D97-AF65-F5344CB8AC3E}">
        <p14:creationId xmlns:p14="http://schemas.microsoft.com/office/powerpoint/2010/main" val="212741131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2750845649"/>
      </p:ext>
    </p:extLst>
  </p:cSld>
  <p:clrMapOvr>
    <a:masterClrMapping/>
  </p:clrMapOvr>
  <p:transition spd="med">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712725447"/>
      </p:ext>
    </p:extLst>
  </p:cSld>
  <p:clrMapOvr>
    <a:masterClrMapping/>
  </p:clrMapOvr>
  <p:transition spd="med">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3382581019"/>
      </p:ext>
    </p:extLst>
  </p:cSld>
  <p:clrMapOvr>
    <a:masterClrMapping/>
  </p:clrMapOvr>
  <p:transition spd="med">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530094933"/>
      </p:ext>
    </p:extLst>
  </p:cSld>
  <p:clrMapOvr>
    <a:masterClrMapping/>
  </p:clrMapOvr>
  <p:transition spd="med">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BD9794-A4CC-42D0-9A65-24C6B9EF4076}" type="datetimeFigureOut">
              <a:rPr lang="en-US" smtClean="0"/>
              <a:pPr/>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2309467566"/>
      </p:ext>
    </p:extLst>
  </p:cSld>
  <p:clrMapOvr>
    <a:masterClrMapping/>
  </p:clrMapOvr>
  <p:transition spd="med">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BD9794-A4CC-42D0-9A65-24C6B9EF4076}" type="datetimeFigureOut">
              <a:rPr lang="en-US" smtClean="0"/>
              <a:pPr/>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2018750251"/>
      </p:ext>
    </p:extLst>
  </p:cSld>
  <p:clrMapOvr>
    <a:masterClrMapping/>
  </p:clrMapOvr>
  <p:transition spd="med">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BD9794-A4CC-42D0-9A65-24C6B9EF4076}" type="datetimeFigureOut">
              <a:rPr lang="en-US" smtClean="0"/>
              <a:pPr/>
              <a:t>5/16/2023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2648137797"/>
      </p:ext>
    </p:extLst>
  </p:cSld>
  <p:clrMapOvr>
    <a:masterClrMapping/>
  </p:clrMapOvr>
  <p:transition spd="med">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BD9794-A4CC-42D0-9A65-24C6B9EF4076}" type="datetimeFigureOut">
              <a:rPr lang="en-US" smtClean="0"/>
              <a:pPr/>
              <a:t>5/16/2023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2817867633"/>
      </p:ext>
    </p:extLst>
  </p:cSld>
  <p:clrMapOvr>
    <a:masterClrMapping/>
  </p:clrMapOvr>
  <p:transition spd="med">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D9794-A4CC-42D0-9A65-24C6B9EF4076}" type="datetimeFigureOut">
              <a:rPr lang="en-US" smtClean="0"/>
              <a:pPr/>
              <a:t>5/16/2023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1400246093"/>
      </p:ext>
    </p:extLst>
  </p:cSld>
  <p:clrMapOvr>
    <a:masterClrMapping/>
  </p:clrMapOvr>
  <p:transition spd="med">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pPr/>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3354897087"/>
      </p:ext>
    </p:extLst>
  </p:cSld>
  <p:clrMapOvr>
    <a:masterClrMapping/>
  </p:clrMapOvr>
  <p:transition spd="med">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pPr/>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2508639507"/>
      </p:ext>
    </p:extLst>
  </p:cSld>
  <p:clrMapOvr>
    <a:masterClrMapping/>
  </p:clrMapOvr>
  <p:transition spd="med">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429" y="5144"/>
            <a:ext cx="9137141" cy="6852856"/>
          </a:xfrm>
          <a:prstGeom prst="rect">
            <a:avLst/>
          </a:prstGeom>
        </p:spPr>
      </p:pic>
      <p:sp>
        <p:nvSpPr>
          <p:cNvPr id="3" name="Text Placeholder 2"/>
          <p:cNvSpPr>
            <a:spLocks noGrp="1"/>
          </p:cNvSpPr>
          <p:nvPr>
            <p:ph type="body" idx="1"/>
          </p:nvPr>
        </p:nvSpPr>
        <p:spPr>
          <a:xfrm>
            <a:off x="645459" y="1287254"/>
            <a:ext cx="7869890" cy="48897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D9794-A4CC-42D0-9A65-24C6B9EF4076}" type="datetimeFigureOut">
              <a:rPr lang="en-US" smtClean="0"/>
              <a:pPr/>
              <a:t>5/16/2023</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8DF1E-33BB-4377-9A26-35481BA06C7C}" type="slidenum">
              <a:rPr lang="en-US" smtClean="0"/>
              <a:pPr/>
              <a:t>‹#›</a:t>
            </a:fld>
            <a:endParaRPr lang="en-US"/>
          </a:p>
        </p:txBody>
      </p:sp>
      <p:sp>
        <p:nvSpPr>
          <p:cNvPr id="2" name="Title Placeholder 1"/>
          <p:cNvSpPr>
            <a:spLocks noGrp="1"/>
          </p:cNvSpPr>
          <p:nvPr>
            <p:ph type="title"/>
          </p:nvPr>
        </p:nvSpPr>
        <p:spPr>
          <a:xfrm>
            <a:off x="628651" y="163208"/>
            <a:ext cx="7886698" cy="998742"/>
          </a:xfrm>
          <a:prstGeom prst="rect">
            <a:avLst/>
          </a:prstGeom>
          <a:noFill/>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223321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diamond/>
  </p:transition>
  <p:txStyles>
    <p:titleStyle>
      <a:lvl1pPr algn="l" defTabSz="914400" rtl="0" eaLnBrk="1" latinLnBrk="0" hangingPunct="1">
        <a:lnSpc>
          <a:spcPct val="90000"/>
        </a:lnSpc>
        <a:spcBef>
          <a:spcPct val="0"/>
        </a:spcBef>
        <a:buNone/>
        <a:defRPr sz="40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mozgotren.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multiurok.ru/files/sbornik-interaktivnykh-igr-i-uprazhnenii-igroteka.html" TargetMode="External"/><Relationship Id="rId2" Type="http://schemas.openxmlformats.org/officeDocument/2006/relationships/hyperlink" Target="http://gymn3-vorkuta.ucoz.ru/publ/sluzhby_ou/sovety_psikhologa/psikhologicheskij_klimat_semi"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F0ED"/>
        </a:solidFill>
        <a:effectLst/>
      </p:bgPr>
    </p:bg>
    <p:spTree>
      <p:nvGrpSpPr>
        <p:cNvPr id="1" name=""/>
        <p:cNvGrpSpPr/>
        <p:nvPr/>
      </p:nvGrpSpPr>
      <p:grpSpPr>
        <a:xfrm>
          <a:off x="0" y="0"/>
          <a:ext cx="0" cy="0"/>
          <a:chOff x="0" y="0"/>
          <a:chExt cx="0" cy="0"/>
        </a:xfrm>
      </p:grpSpPr>
      <p:sp>
        <p:nvSpPr>
          <p:cNvPr id="27" name="Rectangle 26"/>
          <p:cNvSpPr/>
          <p:nvPr/>
        </p:nvSpPr>
        <p:spPr>
          <a:xfrm>
            <a:off x="0" y="3487479"/>
            <a:ext cx="9144000" cy="1953201"/>
          </a:xfrm>
          <a:prstGeom prst="rect">
            <a:avLst/>
          </a:prstGeom>
          <a:gradFill flip="none" rotWithShape="1">
            <a:gsLst>
              <a:gs pos="0">
                <a:schemeClr val="bg1">
                  <a:alpha val="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95251"/>
            <a:ext cx="9144000" cy="6858000"/>
          </a:xfrm>
          <a:prstGeom prst="rect">
            <a:avLst/>
          </a:prstGeom>
          <a:noFill/>
          <a:ln>
            <a:noFill/>
          </a:ln>
        </p:spPr>
      </p:pic>
      <p:pic>
        <p:nvPicPr>
          <p:cNvPr id="29" name="Picture 28"/>
          <p:cNvPicPr>
            <a:picLocks noChangeAspect="1"/>
          </p:cNvPicPr>
          <p:nvPr/>
        </p:nvPicPr>
        <p:blipFill rotWithShape="1">
          <a:blip r:embed="rId3" cstate="print">
            <a:grayscl/>
            <a:extLst>
              <a:ext uri="{28A0092B-C50C-407E-A947-70E740481C1C}">
                <a14:useLocalDpi xmlns:a14="http://schemas.microsoft.com/office/drawing/2010/main" val="0"/>
              </a:ext>
            </a:extLst>
          </a:blip>
          <a:srcRect l="1399"/>
          <a:stretch/>
        </p:blipFill>
        <p:spPr>
          <a:xfrm rot="10800000" flipH="1">
            <a:off x="0" y="4289527"/>
            <a:ext cx="6104640" cy="2381250"/>
          </a:xfrm>
          <a:prstGeom prst="rect">
            <a:avLst/>
          </a:prstGeom>
        </p:spPr>
      </p:pic>
      <p:sp>
        <p:nvSpPr>
          <p:cNvPr id="19" name="Title 1"/>
          <p:cNvSpPr txBox="1">
            <a:spLocks/>
          </p:cNvSpPr>
          <p:nvPr/>
        </p:nvSpPr>
        <p:spPr>
          <a:xfrm>
            <a:off x="-6930" y="4847859"/>
            <a:ext cx="5467351" cy="18417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2000" b="1" dirty="0">
                <a:solidFill>
                  <a:schemeClr val="tx1">
                    <a:lumMod val="75000"/>
                    <a:lumOff val="25000"/>
                  </a:schemeClr>
                </a:solidFill>
                <a:latin typeface="Times New Roman" pitchFamily="18" charset="0"/>
                <a:cs typeface="Times New Roman" pitchFamily="18" charset="0"/>
              </a:rPr>
              <a:t>«</a:t>
            </a:r>
            <a:r>
              <a:rPr lang="ru-RU" sz="2000" b="1" dirty="0">
                <a:latin typeface="Times New Roman" pitchFamily="18" charset="0"/>
                <a:cs typeface="Times New Roman" pitchFamily="18" charset="0"/>
              </a:rPr>
              <a:t>Интерактивные упражнения для развития познавательных процессов при формировании «ментальной грамотности» детей с ограниченными возможностями здоровья уровня основного общего образования»</a:t>
            </a:r>
            <a:endParaRPr lang="ru-RU" sz="2000" dirty="0">
              <a:latin typeface="Times New Roman" pitchFamily="18" charset="0"/>
              <a:cs typeface="Times New Roman" pitchFamily="18" charset="0"/>
            </a:endParaRPr>
          </a:p>
          <a:p>
            <a:endParaRPr lang="en-US" sz="2000" b="1" dirty="0">
              <a:ln/>
              <a:solidFill>
                <a:schemeClr val="tx1">
                  <a:lumMod val="75000"/>
                  <a:lumOff val="25000"/>
                </a:schemeClr>
              </a:solidFill>
              <a:effectLst>
                <a:outerShdw blurRad="38100" dist="19050" dir="2700000" algn="tl" rotWithShape="0">
                  <a:schemeClr val="dk1">
                    <a:lumMod val="50000"/>
                    <a:alpha val="40000"/>
                  </a:schemeClr>
                </a:outerShdw>
              </a:effectLst>
              <a:latin typeface="+mn-lt"/>
            </a:endParaRPr>
          </a:p>
        </p:txBody>
      </p:sp>
      <p:sp>
        <p:nvSpPr>
          <p:cNvPr id="2" name="Прямоугольник 1"/>
          <p:cNvSpPr/>
          <p:nvPr/>
        </p:nvSpPr>
        <p:spPr>
          <a:xfrm>
            <a:off x="4991099" y="50577"/>
            <a:ext cx="4572000" cy="923330"/>
          </a:xfrm>
          <a:prstGeom prst="rect">
            <a:avLst/>
          </a:prstGeom>
        </p:spPr>
        <p:txBody>
          <a:bodyPr>
            <a:spAutoFit/>
          </a:bodyPr>
          <a:lstStyle/>
          <a:p>
            <a:pPr algn="ctr"/>
            <a:r>
              <a:rPr lang="ru-RU" b="1" dirty="0">
                <a:solidFill>
                  <a:schemeClr val="tx1">
                    <a:lumMod val="75000"/>
                    <a:lumOff val="25000"/>
                  </a:schemeClr>
                </a:solidFill>
                <a:latin typeface="Times New Roman" pitchFamily="18" charset="0"/>
                <a:cs typeface="Times New Roman" pitchFamily="18" charset="0"/>
              </a:rPr>
              <a:t>Средняя школа № 44</a:t>
            </a:r>
          </a:p>
          <a:p>
            <a:pPr algn="ctr"/>
            <a:r>
              <a:rPr lang="ru-RU" b="1" dirty="0">
                <a:solidFill>
                  <a:schemeClr val="tx1">
                    <a:lumMod val="75000"/>
                    <a:lumOff val="25000"/>
                  </a:schemeClr>
                </a:solidFill>
                <a:latin typeface="Times New Roman" pitchFamily="18" charset="0"/>
                <a:cs typeface="Times New Roman" pitchFamily="18" charset="0"/>
              </a:rPr>
              <a:t>2022</a:t>
            </a:r>
            <a:r>
              <a:rPr lang="en-US" b="1" dirty="0">
                <a:solidFill>
                  <a:schemeClr val="tx1">
                    <a:lumMod val="75000"/>
                    <a:lumOff val="25000"/>
                  </a:schemeClr>
                </a:solidFill>
                <a:latin typeface="Times New Roman" pitchFamily="18" charset="0"/>
                <a:cs typeface="Times New Roman" pitchFamily="18" charset="0"/>
              </a:rPr>
              <a:t>/</a:t>
            </a:r>
            <a:r>
              <a:rPr lang="ru-RU" b="1" dirty="0">
                <a:solidFill>
                  <a:schemeClr val="tx1">
                    <a:lumMod val="75000"/>
                    <a:lumOff val="25000"/>
                  </a:schemeClr>
                </a:solidFill>
                <a:latin typeface="Times New Roman" pitchFamily="18" charset="0"/>
                <a:cs typeface="Times New Roman" pitchFamily="18" charset="0"/>
              </a:rPr>
              <a:t>23 уч. год</a:t>
            </a:r>
          </a:p>
          <a:p>
            <a:pPr algn="ctr"/>
            <a:r>
              <a:rPr lang="ru-RU" b="1" dirty="0">
                <a:solidFill>
                  <a:schemeClr val="tx1">
                    <a:lumMod val="75000"/>
                    <a:lumOff val="25000"/>
                  </a:schemeClr>
                </a:solidFill>
                <a:latin typeface="Times New Roman" pitchFamily="18" charset="0"/>
                <a:cs typeface="Times New Roman" pitchFamily="18" charset="0"/>
              </a:rPr>
              <a:t>Педагог-психолог Голкина В.А.</a:t>
            </a:r>
          </a:p>
        </p:txBody>
      </p:sp>
    </p:spTree>
    <p:extLst>
      <p:ext uri="{BB962C8B-B14F-4D97-AF65-F5344CB8AC3E}">
        <p14:creationId xmlns:p14="http://schemas.microsoft.com/office/powerpoint/2010/main" val="2480652117"/>
      </p:ext>
    </p:extLst>
  </p:cSld>
  <p:clrMapOvr>
    <a:masterClrMapping/>
  </p:clrMapOvr>
  <p:transition spd="med">
    <p:diamon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10491" y="4545323"/>
            <a:ext cx="7865917" cy="369332"/>
          </a:xfrm>
          <a:prstGeom prst="rect">
            <a:avLst/>
          </a:prstGeom>
        </p:spPr>
        <p:txBody>
          <a:bodyPr wrap="square">
            <a:spAutoFit/>
          </a:bodyPr>
          <a:lstStyle/>
          <a:p>
            <a:endParaRPr lang="ru-RU"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847438" y="1152714"/>
            <a:ext cx="7704858" cy="369332"/>
          </a:xfrm>
          <a:prstGeom prst="rect">
            <a:avLst/>
          </a:prstGeom>
        </p:spPr>
        <p:txBody>
          <a:bodyPr wrap="square">
            <a:spAutoFit/>
          </a:bodyPr>
          <a:lstStyle/>
          <a:p>
            <a:pPr algn="just"/>
            <a:r>
              <a:rPr lang="ru-RU" b="1" dirty="0">
                <a:latin typeface="Times New Roman" panose="02020603050405020304" pitchFamily="18" charset="0"/>
                <a:cs typeface="Times New Roman" pitchFamily="18" charset="0"/>
              </a:rPr>
              <a:t>	</a:t>
            </a:r>
            <a:endParaRPr lang="ru-RU" dirty="0">
              <a:latin typeface="Times New Roman" pitchFamily="18" charset="0"/>
              <a:cs typeface="Times New Roman" pitchFamily="18" charset="0"/>
            </a:endParaRPr>
          </a:p>
        </p:txBody>
      </p:sp>
      <p:sp>
        <p:nvSpPr>
          <p:cNvPr id="2" name="Прямоугольник 1"/>
          <p:cNvSpPr/>
          <p:nvPr/>
        </p:nvSpPr>
        <p:spPr>
          <a:xfrm>
            <a:off x="599208" y="440649"/>
            <a:ext cx="7590559" cy="3785652"/>
          </a:xfrm>
          <a:prstGeom prst="rect">
            <a:avLst/>
          </a:prstGeom>
        </p:spPr>
        <p:txBody>
          <a:bodyPr wrap="square">
            <a:spAutoFit/>
          </a:bodyPr>
          <a:lstStyle/>
          <a:p>
            <a:pPr algn="ctr"/>
            <a:r>
              <a:rPr lang="ru-RU" sz="2400" b="1" dirty="0">
                <a:latin typeface="Times New Roman" pitchFamily="18" charset="0"/>
                <a:cs typeface="Times New Roman" pitchFamily="18" charset="0"/>
              </a:rPr>
              <a:t>Упражнения для тренировки (развития) памяти</a:t>
            </a:r>
            <a:r>
              <a:rPr lang="ru-RU" sz="2400" dirty="0">
                <a:latin typeface="Times New Roman" pitchFamily="18" charset="0"/>
                <a:cs typeface="Times New Roman" pitchFamily="18" charset="0"/>
              </a:rPr>
              <a:t>, </a:t>
            </a:r>
            <a:r>
              <a:rPr lang="ru-RU" sz="2400" b="1" dirty="0">
                <a:latin typeface="Times New Roman" pitchFamily="18" charset="0"/>
                <a:cs typeface="Times New Roman" pitchFamily="18" charset="0"/>
              </a:rPr>
              <a:t>внимания, мышления</a:t>
            </a:r>
            <a:r>
              <a:rPr lang="ru-RU" sz="2400" dirty="0">
                <a:latin typeface="Times New Roman" pitchFamily="18" charset="0"/>
                <a:cs typeface="Times New Roman" pitchFamily="18" charset="0"/>
              </a:rPr>
              <a:t> </a:t>
            </a:r>
            <a:r>
              <a:rPr lang="ru-RU" sz="2000" dirty="0">
                <a:latin typeface="Times New Roman" pitchFamily="18" charset="0"/>
                <a:cs typeface="Times New Roman" pitchFamily="18" charset="0"/>
              </a:rPr>
              <a:t>в онлайн тренажере «</a:t>
            </a:r>
            <a:r>
              <a:rPr lang="en-US" sz="2000" dirty="0">
                <a:latin typeface="Times New Roman" pitchFamily="18" charset="0"/>
                <a:cs typeface="Times New Roman" pitchFamily="18" charset="0"/>
              </a:rPr>
              <a:t>MOZGOTREN</a:t>
            </a:r>
            <a:r>
              <a:rPr lang="ru-RU" sz="2000" dirty="0">
                <a:latin typeface="Times New Roman" pitchFamily="18" charset="0"/>
                <a:cs typeface="Times New Roman" pitchFamily="18" charset="0"/>
              </a:rPr>
              <a:t>» являются эффективными и соответствуют целям развития познавательных процессов.</a:t>
            </a:r>
          </a:p>
          <a:p>
            <a:pPr algn="ctr"/>
            <a:endParaRPr lang="ru-RU" sz="2400" dirty="0">
              <a:latin typeface="Times New Roman" pitchFamily="18" charset="0"/>
              <a:cs typeface="Times New Roman" pitchFamily="18" charset="0"/>
            </a:endParaRPr>
          </a:p>
          <a:p>
            <a:pPr algn="ctr"/>
            <a:r>
              <a:rPr lang="en-US" sz="2400" dirty="0">
                <a:latin typeface="Times New Roman" pitchFamily="18" charset="0"/>
                <a:cs typeface="Times New Roman" pitchFamily="18" charset="0"/>
                <a:hlinkClick r:id="rId2"/>
              </a:rPr>
              <a:t>https://mozgotren.com</a:t>
            </a:r>
            <a:endParaRPr lang="ru-RU" sz="2400" dirty="0">
              <a:latin typeface="Times New Roman" pitchFamily="18" charset="0"/>
              <a:cs typeface="Times New Roman" pitchFamily="18" charset="0"/>
            </a:endParaRPr>
          </a:p>
          <a:p>
            <a:pPr algn="ctr"/>
            <a:endParaRPr lang="ru-RU" sz="2400" dirty="0">
              <a:latin typeface="Times New Roman" pitchFamily="18" charset="0"/>
              <a:cs typeface="Times New Roman" pitchFamily="18" charset="0"/>
            </a:endParaRPr>
          </a:p>
          <a:p>
            <a:pPr algn="ctr"/>
            <a:r>
              <a:rPr lang="ru-RU" sz="2000" dirty="0">
                <a:latin typeface="Times New Roman" pitchFamily="18" charset="0"/>
                <a:cs typeface="Times New Roman" pitchFamily="18" charset="0"/>
              </a:rPr>
              <a:t>Рекомендуется уделить не менее 2х часов занятий на знакомство с онлайн тренажером и отработкой навыков выполнения в соответствии с индивидуальным планом развития познавательных процессов.</a:t>
            </a:r>
          </a:p>
        </p:txBody>
      </p:sp>
      <p:pic>
        <p:nvPicPr>
          <p:cNvPr id="2050" name="Picture 2" descr="https://addcatalogs.manyweb.ru/images/mozgotren.r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7052" y="4254481"/>
            <a:ext cx="3868274" cy="2175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145084"/>
      </p:ext>
    </p:extLst>
  </p:cSld>
  <p:clrMapOvr>
    <a:masterClrMapping/>
  </p:clrMapOvr>
  <p:transition spd="med">
    <p:diamon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47438" y="1152714"/>
            <a:ext cx="7704858" cy="369332"/>
          </a:xfrm>
          <a:prstGeom prst="rect">
            <a:avLst/>
          </a:prstGeom>
        </p:spPr>
        <p:txBody>
          <a:bodyPr wrap="square">
            <a:spAutoFit/>
          </a:bodyPr>
          <a:lstStyle/>
          <a:p>
            <a:pPr algn="just"/>
            <a:r>
              <a:rPr lang="ru-RU" b="1" dirty="0">
                <a:latin typeface="Times New Roman" panose="02020603050405020304" pitchFamily="18" charset="0"/>
                <a:cs typeface="Times New Roman" pitchFamily="18" charset="0"/>
              </a:rPr>
              <a:t>	</a:t>
            </a:r>
            <a:endParaRPr lang="ru-RU" dirty="0">
              <a:latin typeface="Times New Roman" pitchFamily="18" charset="0"/>
              <a:cs typeface="Times New Roman" pitchFamily="18" charset="0"/>
            </a:endParaRPr>
          </a:p>
        </p:txBody>
      </p:sp>
      <p:sp>
        <p:nvSpPr>
          <p:cNvPr id="3" name="Прямоугольник 2"/>
          <p:cNvSpPr/>
          <p:nvPr/>
        </p:nvSpPr>
        <p:spPr>
          <a:xfrm>
            <a:off x="419100" y="341500"/>
            <a:ext cx="7923646" cy="4524315"/>
          </a:xfrm>
          <a:prstGeom prst="rect">
            <a:avLst/>
          </a:prstGeom>
        </p:spPr>
        <p:txBody>
          <a:bodyPr wrap="square">
            <a:spAutoFit/>
          </a:bodyPr>
          <a:lstStyle/>
          <a:p>
            <a:pPr algn="ctr"/>
            <a:r>
              <a:rPr lang="ru-RU" b="1" dirty="0">
                <a:latin typeface="Times New Roman" pitchFamily="18" charset="0"/>
                <a:cs typeface="Times New Roman" pitchFamily="18" charset="0"/>
              </a:rPr>
              <a:t>Библиографический список</a:t>
            </a:r>
          </a:p>
          <a:p>
            <a:pPr algn="ctr"/>
            <a:endParaRPr lang="ru-RU" b="1" dirty="0">
              <a:latin typeface="Times New Roman" pitchFamily="18" charset="0"/>
              <a:cs typeface="Times New Roman" pitchFamily="18" charset="0"/>
            </a:endParaRPr>
          </a:p>
          <a:p>
            <a:pPr algn="ctr"/>
            <a:endParaRPr lang="ru-RU" b="1" dirty="0">
              <a:latin typeface="Times New Roman" pitchFamily="18" charset="0"/>
              <a:cs typeface="Times New Roman" pitchFamily="18" charset="0"/>
            </a:endParaRPr>
          </a:p>
          <a:p>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1.Доронова Т. Н. – активные формы работы с родителями.</a:t>
            </a:r>
          </a:p>
          <a:p>
            <a:r>
              <a:rPr lang="ru-RU" dirty="0">
                <a:latin typeface="Times New Roman" pitchFamily="18" charset="0"/>
                <a:cs typeface="Times New Roman" pitchFamily="18" charset="0"/>
              </a:rPr>
              <a:t>2. </a:t>
            </a:r>
            <a:r>
              <a:rPr lang="ru-RU" dirty="0" err="1">
                <a:latin typeface="Times New Roman" panose="02020603050405020304" pitchFamily="18" charset="0"/>
                <a:cs typeface="Times New Roman" panose="02020603050405020304" pitchFamily="18" charset="0"/>
              </a:rPr>
              <a:t>Ботнарь,В</a:t>
            </a:r>
            <a:r>
              <a:rPr lang="ru-RU" dirty="0">
                <a:latin typeface="Times New Roman" panose="02020603050405020304" pitchFamily="18" charset="0"/>
                <a:cs typeface="Times New Roman" panose="02020603050405020304" pitchFamily="18" charset="0"/>
              </a:rPr>
              <a:t>. Д. Воспитание у детей эмоционально положительного отношения к людям ближайшего национального окружения путём приобщения к их </a:t>
            </a:r>
            <a:r>
              <a:rPr lang="ru-RU" dirty="0" err="1">
                <a:latin typeface="Times New Roman" panose="02020603050405020304" pitchFamily="18" charset="0"/>
                <a:cs typeface="Times New Roman" panose="02020603050405020304" pitchFamily="18" charset="0"/>
              </a:rPr>
              <a:t>зтнической</a:t>
            </a:r>
            <a:r>
              <a:rPr lang="ru-RU" dirty="0">
                <a:latin typeface="Times New Roman" panose="02020603050405020304" pitchFamily="18" charset="0"/>
                <a:cs typeface="Times New Roman" panose="02020603050405020304" pitchFamily="18" charset="0"/>
              </a:rPr>
              <a:t> культуре [Текст]/В. Д. </a:t>
            </a:r>
            <a:r>
              <a:rPr lang="ru-RU" dirty="0" err="1">
                <a:latin typeface="Times New Roman" panose="02020603050405020304" pitchFamily="18" charset="0"/>
                <a:cs typeface="Times New Roman" panose="02020603050405020304" pitchFamily="18" charset="0"/>
              </a:rPr>
              <a:t>Ботнарь</a:t>
            </a:r>
            <a:r>
              <a:rPr lang="ru-RU" dirty="0">
                <a:latin typeface="Times New Roman" panose="02020603050405020304" pitchFamily="18" charset="0"/>
                <a:cs typeface="Times New Roman" panose="02020603050405020304" pitchFamily="18" charset="0"/>
              </a:rPr>
              <a:t>, Э. К. Суслова. – М. ,1993</a:t>
            </a:r>
          </a:p>
          <a:p>
            <a:r>
              <a:rPr lang="ru-RU" dirty="0">
                <a:latin typeface="Times New Roman" panose="02020603050405020304" pitchFamily="18" charset="0"/>
                <a:cs typeface="Times New Roman" panose="02020603050405020304" pitchFamily="18" charset="0"/>
              </a:rPr>
              <a:t>3. Свирская Л. Работа с семьей: необязательные инструкции. - М.: ЛИНКА-ПРЕСС, 2007.</a:t>
            </a:r>
          </a:p>
          <a:p>
            <a:r>
              <a:rPr lang="ru-RU" dirty="0">
                <a:latin typeface="Times New Roman" panose="02020603050405020304" pitchFamily="18" charset="0"/>
                <a:cs typeface="Times New Roman" panose="02020603050405020304" pitchFamily="18" charset="0"/>
              </a:rPr>
              <a:t>4. URL: </a:t>
            </a:r>
            <a:r>
              <a:rPr lang="ru-RU" dirty="0">
                <a:latin typeface="Times New Roman" panose="02020603050405020304" pitchFamily="18" charset="0"/>
                <a:cs typeface="Times New Roman" panose="02020603050405020304" pitchFamily="18" charset="0"/>
                <a:hlinkClick r:id="rId2"/>
              </a:rPr>
              <a:t>http://gymn3-vorkuta.ucoz.ru/publ/sluzhby_ou/sovety_psikhologa/psikhologicheskij_klimat_semi</a:t>
            </a:r>
            <a:endParaRPr lang="ru-RU" dirty="0">
              <a:latin typeface="Times New Roman" panose="02020603050405020304" pitchFamily="18" charset="0"/>
              <a:cs typeface="Times New Roman" panose="02020603050405020304" pitchFamily="18" charset="0"/>
            </a:endParaRPr>
          </a:p>
          <a:p>
            <a:pPr lvl="0"/>
            <a:r>
              <a:rPr lang="ru-RU" dirty="0"/>
              <a:t>5. </a:t>
            </a:r>
            <a:r>
              <a:rPr lang="en-US" dirty="0">
                <a:latin typeface="Times New Roman" panose="02020603050405020304" pitchFamily="18" charset="0"/>
                <a:cs typeface="Times New Roman" panose="02020603050405020304" pitchFamily="18" charset="0"/>
                <a:hlinkClick r:id="rId3"/>
              </a:rPr>
              <a:t>https://multiurok.ru/files/sbornik-interaktivnykh-igr-i-uprazhnenii-igroteka.html</a:t>
            </a:r>
            <a:endParaRPr lang="ru-RU" dirty="0">
              <a:latin typeface="Times New Roman" panose="02020603050405020304" pitchFamily="18" charset="0"/>
              <a:cs typeface="Times New Roman" panose="02020603050405020304" pitchFamily="18" charset="0"/>
            </a:endParaRPr>
          </a:p>
          <a:p>
            <a:pPr lvl="0"/>
            <a:endParaRPr lang="ru-RU" dirty="0">
              <a:latin typeface="Times New Roman" panose="02020603050405020304" pitchFamily="18" charset="0"/>
              <a:cs typeface="Times New Roman" panose="02020603050405020304" pitchFamily="18" charset="0"/>
            </a:endParaRPr>
          </a:p>
          <a:p>
            <a:pPr lvl="0"/>
            <a:endParaRPr lang="ru-RU" dirty="0"/>
          </a:p>
        </p:txBody>
      </p:sp>
    </p:spTree>
    <p:extLst>
      <p:ext uri="{BB962C8B-B14F-4D97-AF65-F5344CB8AC3E}">
        <p14:creationId xmlns:p14="http://schemas.microsoft.com/office/powerpoint/2010/main" val="3653490513"/>
      </p:ext>
    </p:extLst>
  </p:cSld>
  <p:clrMapOvr>
    <a:masterClrMapping/>
  </p:clrMapOvr>
  <p:transition spd="med">
    <p:diamon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47034" y="2844547"/>
            <a:ext cx="6347714" cy="3880773"/>
          </a:xfrm>
        </p:spPr>
        <p:txBody>
          <a:bodyPr>
            <a:normAutofit/>
          </a:bodyPr>
          <a:lstStyle/>
          <a:p>
            <a:pPr marL="0" indent="0" algn="ctr">
              <a:buNone/>
            </a:pPr>
            <a:r>
              <a:rPr lang="ru-RU" sz="3600" b="1" dirty="0">
                <a:latin typeface="Times New Roman" panose="02020603050405020304" pitchFamily="18" charset="0"/>
                <a:cs typeface="Times New Roman" panose="02020603050405020304" pitchFamily="18" charset="0"/>
              </a:rPr>
              <a:t>Спасибо за внимание!</a:t>
            </a:r>
          </a:p>
        </p:txBody>
      </p:sp>
    </p:spTree>
    <p:extLst>
      <p:ext uri="{BB962C8B-B14F-4D97-AF65-F5344CB8AC3E}">
        <p14:creationId xmlns:p14="http://schemas.microsoft.com/office/powerpoint/2010/main" val="4259203737"/>
      </p:ext>
    </p:extLst>
  </p:cSld>
  <p:clrMapOvr>
    <a:masterClrMapping/>
  </p:clrMapOvr>
  <p:transition spd="med">
    <p:diamon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66086" y="208526"/>
            <a:ext cx="8420713" cy="1200329"/>
          </a:xfrm>
          <a:prstGeom prst="rect">
            <a:avLst/>
          </a:prstGeom>
        </p:spPr>
        <p:txBody>
          <a:bodyPr wrap="square">
            <a:spAutoFit/>
          </a:bodyPr>
          <a:lstStyle/>
          <a:p>
            <a:pPr algn="ctr"/>
            <a:r>
              <a:rPr lang="ru-RU" sz="2400" b="1" dirty="0">
                <a:latin typeface="Times New Roman" pitchFamily="18" charset="0"/>
                <a:cs typeface="Times New Roman" pitchFamily="18" charset="0"/>
              </a:rPr>
              <a:t>6 познавательных процессов развиваемых в процессе формирования «ментальной грамотности» и упражнения для их тренировки</a:t>
            </a:r>
            <a:endParaRPr lang="ru-RU" sz="2400" dirty="0">
              <a:latin typeface="Times New Roman" pitchFamily="18" charset="0"/>
              <a:cs typeface="Times New Roman" pitchFamily="18" charset="0"/>
            </a:endParaRPr>
          </a:p>
        </p:txBody>
      </p:sp>
      <p:sp>
        <p:nvSpPr>
          <p:cNvPr id="7" name="Прямоугольник 6"/>
          <p:cNvSpPr/>
          <p:nvPr/>
        </p:nvSpPr>
        <p:spPr>
          <a:xfrm>
            <a:off x="570885" y="1635701"/>
            <a:ext cx="8115914" cy="1631216"/>
          </a:xfrm>
          <a:prstGeom prst="rect">
            <a:avLst/>
          </a:prstGeom>
        </p:spPr>
        <p:txBody>
          <a:bodyPr wrap="square">
            <a:spAutoFit/>
          </a:bodyPr>
          <a:lstStyle/>
          <a:p>
            <a:r>
              <a:rPr lang="ru-RU" dirty="0">
                <a:latin typeface="Times New Roman" pitchFamily="18" charset="0"/>
                <a:cs typeface="Times New Roman" pitchFamily="18" charset="0"/>
              </a:rPr>
              <a:t>	</a:t>
            </a:r>
            <a:r>
              <a:rPr lang="ru-RU" sz="2000" b="1" dirty="0">
                <a:latin typeface="Times New Roman" pitchFamily="18" charset="0"/>
                <a:cs typeface="Times New Roman" pitchFamily="18" charset="0"/>
              </a:rPr>
              <a:t>Познавательные процессы</a:t>
            </a:r>
            <a:r>
              <a:rPr lang="ru-RU" sz="2000" dirty="0">
                <a:latin typeface="Times New Roman" pitchFamily="18" charset="0"/>
                <a:cs typeface="Times New Roman" pitchFamily="18" charset="0"/>
              </a:rPr>
              <a:t> – это психические процессы, которые обеспечивают получение, хранение и воспроизведение информации и знаний из окружающей среды.</a:t>
            </a:r>
          </a:p>
          <a:p>
            <a:r>
              <a:rPr lang="ru-RU" sz="2000" dirty="0">
                <a:latin typeface="Times New Roman" pitchFamily="18" charset="0"/>
                <a:cs typeface="Times New Roman" pitchFamily="18" charset="0"/>
              </a:rPr>
              <a:t>Когда говорят о способностях, интеллекте и уровне развития, то имеют в виду, прежде всего, познавательные процессы. </a:t>
            </a:r>
          </a:p>
        </p:txBody>
      </p:sp>
      <p:pic>
        <p:nvPicPr>
          <p:cNvPr id="1026" name="Picture 2" descr="https://medboli.ru/wp-content/uploads/b/3/1/b3113b87acc8016100d635deecea3d4c.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5672" y="3353269"/>
            <a:ext cx="3621540" cy="304152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0885" y="3428423"/>
            <a:ext cx="2088573" cy="2308324"/>
          </a:xfrm>
          <a:prstGeom prst="rect">
            <a:avLst/>
          </a:prstGeom>
        </p:spPr>
        <p:txBody>
          <a:bodyPr wrap="square">
            <a:spAutoFit/>
          </a:bodyPr>
          <a:lstStyle/>
          <a:p>
            <a:pPr algn="just"/>
            <a:r>
              <a:rPr lang="ru-RU" dirty="0">
                <a:latin typeface="Times New Roman" pitchFamily="18" charset="0"/>
                <a:cs typeface="Times New Roman" pitchFamily="18" charset="0"/>
              </a:rPr>
              <a:t>Человек рождается с этими задатками, но в начале жизни использует их неосознанно;</a:t>
            </a:r>
          </a:p>
          <a:p>
            <a:pPr algn="just"/>
            <a:r>
              <a:rPr lang="ru-RU" dirty="0">
                <a:latin typeface="Times New Roman" pitchFamily="18" charset="0"/>
                <a:cs typeface="Times New Roman" pitchFamily="18" charset="0"/>
              </a:rPr>
              <a:t> в дальнейшем же происходит их формирование. </a:t>
            </a:r>
          </a:p>
        </p:txBody>
      </p:sp>
      <p:sp>
        <p:nvSpPr>
          <p:cNvPr id="3" name="Прямоугольник 2"/>
          <p:cNvSpPr/>
          <p:nvPr/>
        </p:nvSpPr>
        <p:spPr>
          <a:xfrm>
            <a:off x="6287212" y="3428423"/>
            <a:ext cx="1838479" cy="1754326"/>
          </a:xfrm>
          <a:prstGeom prst="rect">
            <a:avLst/>
          </a:prstGeom>
        </p:spPr>
        <p:txBody>
          <a:bodyPr wrap="square">
            <a:spAutoFit/>
          </a:bodyPr>
          <a:lstStyle/>
          <a:p>
            <a:pPr algn="just"/>
            <a:r>
              <a:rPr lang="ru-RU" dirty="0">
                <a:latin typeface="Times New Roman" pitchFamily="18" charset="0"/>
                <a:cs typeface="Times New Roman" pitchFamily="18" charset="0"/>
              </a:rPr>
              <a:t>Если научиться </a:t>
            </a:r>
          </a:p>
          <a:p>
            <a:pPr algn="just"/>
            <a:r>
              <a:rPr lang="ru-RU" dirty="0">
                <a:latin typeface="Times New Roman" pitchFamily="18" charset="0"/>
                <a:cs typeface="Times New Roman" pitchFamily="18" charset="0"/>
              </a:rPr>
              <a:t>их правильно использовать,  развивать,</a:t>
            </a:r>
          </a:p>
          <a:p>
            <a:pPr algn="just"/>
            <a:r>
              <a:rPr lang="ru-RU" dirty="0">
                <a:latin typeface="Times New Roman" pitchFamily="18" charset="0"/>
                <a:cs typeface="Times New Roman" pitchFamily="18" charset="0"/>
              </a:rPr>
              <a:t>то все будет в</a:t>
            </a:r>
          </a:p>
          <a:p>
            <a:pPr algn="just"/>
            <a:r>
              <a:rPr lang="ru-RU" dirty="0">
                <a:latin typeface="Times New Roman" pitchFamily="18" charset="0"/>
                <a:cs typeface="Times New Roman" pitchFamily="18" charset="0"/>
              </a:rPr>
              <a:t> «ваших руках».</a:t>
            </a:r>
          </a:p>
        </p:txBody>
      </p:sp>
    </p:spTree>
    <p:extLst>
      <p:ext uri="{BB962C8B-B14F-4D97-AF65-F5344CB8AC3E}">
        <p14:creationId xmlns:p14="http://schemas.microsoft.com/office/powerpoint/2010/main" val="4172410626"/>
      </p:ext>
    </p:extLst>
  </p:cSld>
  <p:clrMapOvr>
    <a:masterClrMapping/>
  </p:clrMapOvr>
  <p:transition spd="med">
    <p:diamon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36881" y="1237901"/>
            <a:ext cx="7932854" cy="4093428"/>
          </a:xfrm>
          <a:prstGeom prst="rect">
            <a:avLst/>
          </a:prstGeom>
        </p:spPr>
        <p:txBody>
          <a:bodyPr wrap="square">
            <a:spAutoFit/>
          </a:bodyPr>
          <a:lstStyle/>
          <a:p>
            <a:pPr algn="just"/>
            <a:r>
              <a:rPr lang="ru-RU" sz="2000" b="1" dirty="0">
                <a:latin typeface="Times New Roman" pitchFamily="18" charset="0"/>
                <a:cs typeface="Times New Roman" pitchFamily="18" charset="0"/>
              </a:rPr>
              <a:t>Память:</a:t>
            </a:r>
            <a:r>
              <a:rPr lang="ru-RU" sz="2000" dirty="0">
                <a:latin typeface="Times New Roman" pitchFamily="18" charset="0"/>
                <a:cs typeface="Times New Roman" pitchFamily="18" charset="0"/>
              </a:rPr>
              <a:t> это система запоминания, забывания и воспроизведения полученного опыта по прошествии времени. В психологии познавательных процессов память обеспечивает целостность личности.</a:t>
            </a:r>
          </a:p>
          <a:p>
            <a:pPr algn="just"/>
            <a:endParaRPr lang="ru-RU" sz="2000" dirty="0">
              <a:latin typeface="Times New Roman" pitchFamily="18" charset="0"/>
              <a:cs typeface="Times New Roman" pitchFamily="18" charset="0"/>
            </a:endParaRPr>
          </a:p>
          <a:p>
            <a:pPr algn="just"/>
            <a:r>
              <a:rPr lang="ru-RU" sz="2000" b="1" dirty="0">
                <a:latin typeface="Times New Roman" pitchFamily="18" charset="0"/>
                <a:cs typeface="Times New Roman" pitchFamily="18" charset="0"/>
              </a:rPr>
              <a:t>Внимание:</a:t>
            </a:r>
            <a:r>
              <a:rPr lang="ru-RU" sz="2000" dirty="0">
                <a:latin typeface="Times New Roman" pitchFamily="18" charset="0"/>
                <a:cs typeface="Times New Roman" pitchFamily="18" charset="0"/>
              </a:rPr>
              <a:t> это избирательное направление восприятия на что-либо. При этом внимание не считается отдельным познавательным процессом, а, скорее, свойством остальных.</a:t>
            </a:r>
          </a:p>
          <a:p>
            <a:pPr algn="just"/>
            <a:endParaRPr lang="ru-RU" sz="2000" dirty="0">
              <a:latin typeface="Times New Roman" pitchFamily="18" charset="0"/>
              <a:cs typeface="Times New Roman" pitchFamily="18" charset="0"/>
            </a:endParaRPr>
          </a:p>
          <a:p>
            <a:pPr algn="just"/>
            <a:r>
              <a:rPr lang="ru-RU" sz="2000" b="1" dirty="0">
                <a:latin typeface="Times New Roman" pitchFamily="18" charset="0"/>
                <a:cs typeface="Times New Roman" pitchFamily="18" charset="0"/>
              </a:rPr>
              <a:t>Мышление:</a:t>
            </a:r>
            <a:r>
              <a:rPr lang="ru-RU" sz="2000" dirty="0">
                <a:latin typeface="Times New Roman" pitchFamily="18" charset="0"/>
                <a:cs typeface="Times New Roman" pitchFamily="18" charset="0"/>
              </a:rPr>
              <a:t> это возможность получить определенные знания о явлениях, которые нельзя воспринять при помощи остальных познавательных процессов. Может быть словесно-логическим, наглядно-предпринимательским, практическим, наглядно-образным.</a:t>
            </a:r>
          </a:p>
        </p:txBody>
      </p:sp>
      <p:sp>
        <p:nvSpPr>
          <p:cNvPr id="12" name="Прямоугольник 11"/>
          <p:cNvSpPr/>
          <p:nvPr/>
        </p:nvSpPr>
        <p:spPr>
          <a:xfrm>
            <a:off x="1858240" y="599769"/>
            <a:ext cx="4572000" cy="523220"/>
          </a:xfrm>
          <a:prstGeom prst="rect">
            <a:avLst/>
          </a:prstGeom>
        </p:spPr>
        <p:txBody>
          <a:bodyPr>
            <a:spAutoFit/>
          </a:bodyPr>
          <a:lstStyle/>
          <a:p>
            <a:pPr algn="ctr"/>
            <a:r>
              <a:rPr lang="ru-RU" sz="2800" b="1" dirty="0">
                <a:latin typeface="Times New Roman" pitchFamily="18" charset="0"/>
                <a:cs typeface="Times New Roman" pitchFamily="18" charset="0"/>
              </a:rPr>
              <a:t>Важно помнить!</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15865623"/>
      </p:ext>
    </p:extLst>
  </p:cSld>
  <p:clrMapOvr>
    <a:masterClrMapping/>
  </p:clrMapOvr>
  <p:transition spd="med">
    <p:diamon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10491" y="4545323"/>
            <a:ext cx="7865917" cy="369332"/>
          </a:xfrm>
          <a:prstGeom prst="rect">
            <a:avLst/>
          </a:prstGeom>
        </p:spPr>
        <p:txBody>
          <a:bodyPr wrap="square">
            <a:spAutoFit/>
          </a:bodyPr>
          <a:lstStyle/>
          <a:p>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57200" y="961160"/>
            <a:ext cx="8219208" cy="3477875"/>
          </a:xfrm>
          <a:prstGeom prst="rect">
            <a:avLst/>
          </a:prstGeom>
        </p:spPr>
        <p:txBody>
          <a:bodyPr wrap="square">
            <a:spAutoFit/>
          </a:bodyPr>
          <a:lstStyle/>
          <a:p>
            <a:pPr algn="just"/>
            <a:r>
              <a:rPr lang="ru-RU" sz="2000" b="1" dirty="0">
                <a:latin typeface="Times New Roman" pitchFamily="18" charset="0"/>
                <a:cs typeface="Times New Roman" pitchFamily="18" charset="0"/>
              </a:rPr>
              <a:t>Воображение:</a:t>
            </a:r>
            <a:r>
              <a:rPr lang="ru-RU" sz="2000" dirty="0">
                <a:latin typeface="Times New Roman" pitchFamily="18" charset="0"/>
                <a:cs typeface="Times New Roman" pitchFamily="18" charset="0"/>
              </a:rPr>
              <a:t> способность человека к спонтанному возникновению или преднамеренному построению в сознании образов, представлений, идей объектов. Является основой наглядно-образного мышления.</a:t>
            </a:r>
          </a:p>
          <a:p>
            <a:pPr algn="just"/>
            <a:endParaRPr lang="ru-RU" sz="2000" dirty="0">
              <a:latin typeface="Times New Roman" pitchFamily="18" charset="0"/>
              <a:cs typeface="Times New Roman" pitchFamily="18" charset="0"/>
            </a:endParaRPr>
          </a:p>
          <a:p>
            <a:pPr algn="just"/>
            <a:r>
              <a:rPr lang="ru-RU" sz="2000" b="1" dirty="0">
                <a:latin typeface="Times New Roman" pitchFamily="18" charset="0"/>
                <a:cs typeface="Times New Roman" pitchFamily="18" charset="0"/>
              </a:rPr>
              <a:t>Речь:</a:t>
            </a:r>
            <a:r>
              <a:rPr lang="ru-RU" sz="2000" dirty="0">
                <a:latin typeface="Times New Roman" pitchFamily="18" charset="0"/>
                <a:cs typeface="Times New Roman" pitchFamily="18" charset="0"/>
              </a:rPr>
              <a:t> процесс общения, который проявляется при помощи языка. Человек способен воспринимать и принимать языковые конструкции, создавать и воспроизводить свои мысли при помощи языка.</a:t>
            </a:r>
          </a:p>
          <a:p>
            <a:pPr algn="just"/>
            <a:endParaRPr lang="ru-RU" sz="2000" dirty="0">
              <a:latin typeface="Times New Roman" pitchFamily="18" charset="0"/>
              <a:cs typeface="Times New Roman" pitchFamily="18" charset="0"/>
            </a:endParaRPr>
          </a:p>
          <a:p>
            <a:pPr algn="just"/>
            <a:r>
              <a:rPr lang="ru-RU" sz="2000" b="1" dirty="0">
                <a:latin typeface="Times New Roman" pitchFamily="18" charset="0"/>
                <a:cs typeface="Times New Roman" pitchFamily="18" charset="0"/>
              </a:rPr>
              <a:t>Восприятие:</a:t>
            </a:r>
            <a:r>
              <a:rPr lang="ru-RU" sz="2000" dirty="0">
                <a:latin typeface="Times New Roman" pitchFamily="18" charset="0"/>
                <a:cs typeface="Times New Roman" pitchFamily="18" charset="0"/>
              </a:rPr>
              <a:t> умение отражать в сознании качество различных объектов. Выделяют: зрительное, слуховое, осязательное, кинестетическое, обонятельное и вкусовое.</a:t>
            </a:r>
          </a:p>
        </p:txBody>
      </p:sp>
      <p:pic>
        <p:nvPicPr>
          <p:cNvPr id="2052" name="Picture 4" descr="https://s2.thingpic.com/images/hB/MeMXhhUBNoSKkqmW7XKUMeVS.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5423" y="4439035"/>
            <a:ext cx="2330214" cy="2330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216129"/>
      </p:ext>
    </p:extLst>
  </p:cSld>
  <p:clrMapOvr>
    <a:masterClrMapping/>
  </p:clrMapOvr>
  <p:transition spd="med">
    <p:diamon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10491" y="4545323"/>
            <a:ext cx="7865917" cy="369332"/>
          </a:xfrm>
          <a:prstGeom prst="rect">
            <a:avLst/>
          </a:prstGeom>
        </p:spPr>
        <p:txBody>
          <a:bodyPr wrap="square">
            <a:spAutoFit/>
          </a:bodyPr>
          <a:lstStyle/>
          <a:p>
            <a:endParaRPr lang="ru-RU"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590550" y="474345"/>
            <a:ext cx="8085858" cy="5509200"/>
          </a:xfrm>
          <a:prstGeom prst="rect">
            <a:avLst/>
          </a:prstGeom>
        </p:spPr>
        <p:txBody>
          <a:bodyPr wrap="square">
            <a:spAutoFit/>
          </a:bodyPr>
          <a:lstStyle/>
          <a:p>
            <a:pPr algn="ctr"/>
            <a:r>
              <a:rPr lang="ru-RU" sz="2400" b="1" dirty="0">
                <a:latin typeface="Times New Roman" pitchFamily="18" charset="0"/>
                <a:cs typeface="Times New Roman" pitchFamily="18" charset="0"/>
              </a:rPr>
              <a:t>Упражнения  для развития:</a:t>
            </a:r>
          </a:p>
          <a:p>
            <a:pPr algn="ctr"/>
            <a:endParaRPr lang="ru-RU" sz="2400" b="1" dirty="0">
              <a:latin typeface="Times New Roman" pitchFamily="18" charset="0"/>
              <a:cs typeface="Times New Roman" pitchFamily="18" charset="0"/>
            </a:endParaRPr>
          </a:p>
          <a:p>
            <a:pPr algn="ctr"/>
            <a:endParaRPr lang="ru-RU" sz="2400" dirty="0">
              <a:latin typeface="Times New Roman" pitchFamily="18" charset="0"/>
              <a:cs typeface="Times New Roman" pitchFamily="18" charset="0"/>
            </a:endParaRPr>
          </a:p>
          <a:p>
            <a:pPr algn="just"/>
            <a:r>
              <a:rPr lang="ru-RU" sz="2000" b="1" dirty="0">
                <a:latin typeface="Times New Roman" pitchFamily="18" charset="0"/>
                <a:cs typeface="Times New Roman" pitchFamily="18" charset="0"/>
              </a:rPr>
              <a:t>1. Памяти</a:t>
            </a:r>
            <a:endParaRPr lang="ru-RU" sz="2000" dirty="0">
              <a:latin typeface="Times New Roman" pitchFamily="18" charset="0"/>
              <a:cs typeface="Times New Roman" pitchFamily="18" charset="0"/>
            </a:endParaRPr>
          </a:p>
          <a:p>
            <a:pPr algn="just"/>
            <a:r>
              <a:rPr lang="ru-RU" sz="2000" b="1" dirty="0">
                <a:latin typeface="Times New Roman" pitchFamily="18" charset="0"/>
                <a:cs typeface="Times New Roman" pitchFamily="18" charset="0"/>
              </a:rPr>
              <a:t>Упражнение первое</a:t>
            </a:r>
            <a:r>
              <a:rPr lang="ru-RU" sz="2000" dirty="0">
                <a:latin typeface="Times New Roman" pitchFamily="18" charset="0"/>
                <a:cs typeface="Times New Roman" pitchFamily="18" charset="0"/>
              </a:rPr>
              <a:t>: запоминание слов.</a:t>
            </a:r>
          </a:p>
          <a:p>
            <a:pPr algn="just"/>
            <a:r>
              <a:rPr lang="ru-RU" sz="2000" dirty="0">
                <a:latin typeface="Times New Roman" pitchFamily="18" charset="0"/>
                <a:cs typeface="Times New Roman" pitchFamily="18" charset="0"/>
              </a:rPr>
              <a:t>Прочтите следующий список: барабан, стул, ковер, буква, пробка, орудие, кастрюля, картина, ваза, булавка, сумка. Выделите 30 секунд на то, чтобы запомнить их. Не пытайтесь применять мнемотехники.</a:t>
            </a:r>
          </a:p>
          <a:p>
            <a:pPr algn="just"/>
            <a:endParaRPr lang="ru-RU" sz="2000" dirty="0">
              <a:latin typeface="Times New Roman" pitchFamily="18" charset="0"/>
              <a:cs typeface="Times New Roman" pitchFamily="18" charset="0"/>
            </a:endParaRPr>
          </a:p>
          <a:p>
            <a:pPr algn="just"/>
            <a:r>
              <a:rPr lang="ru-RU" sz="2000" b="1" dirty="0">
                <a:latin typeface="Times New Roman" pitchFamily="18" charset="0"/>
                <a:cs typeface="Times New Roman" pitchFamily="18" charset="0"/>
              </a:rPr>
              <a:t>Упражнение второе: </a:t>
            </a:r>
            <a:r>
              <a:rPr lang="ru-RU" sz="2000" dirty="0">
                <a:latin typeface="Times New Roman" pitchFamily="18" charset="0"/>
                <a:cs typeface="Times New Roman" pitchFamily="18" charset="0"/>
              </a:rPr>
              <a:t>вспомните вчерашний день.</a:t>
            </a:r>
          </a:p>
          <a:p>
            <a:pPr algn="just"/>
            <a:r>
              <a:rPr lang="ru-RU" sz="2000" dirty="0">
                <a:latin typeface="Times New Roman" pitchFamily="18" charset="0"/>
                <a:cs typeface="Times New Roman" pitchFamily="18" charset="0"/>
              </a:rPr>
              <a:t>Наша память портится оттого, что мы очень редко пытаемся вспомнить прошедшие события и не ведем дневник. Поэтому сядьте в тихом месте и попытайтесь воссоздать в мельчайших деталях вчерашний день.</a:t>
            </a:r>
          </a:p>
          <a:p>
            <a:pPr algn="just"/>
            <a:endParaRPr lang="ru-RU" sz="2000" dirty="0">
              <a:latin typeface="Times New Roman" pitchFamily="18" charset="0"/>
              <a:cs typeface="Times New Roman" pitchFamily="18" charset="0"/>
            </a:endParaRPr>
          </a:p>
          <a:p>
            <a:pPr algn="just"/>
            <a:r>
              <a:rPr lang="ru-RU" sz="2000" b="1" dirty="0">
                <a:latin typeface="Times New Roman" pitchFamily="18" charset="0"/>
                <a:cs typeface="Times New Roman" pitchFamily="18" charset="0"/>
              </a:rPr>
              <a:t>Упражнение третье: </a:t>
            </a:r>
            <a:r>
              <a:rPr lang="ru-RU" sz="2000" dirty="0">
                <a:latin typeface="Times New Roman" pitchFamily="18" charset="0"/>
                <a:cs typeface="Times New Roman" pitchFamily="18" charset="0"/>
              </a:rPr>
              <a:t>кухня.</a:t>
            </a:r>
          </a:p>
          <a:p>
            <a:pPr algn="just"/>
            <a:r>
              <a:rPr lang="ru-RU" sz="2000" dirty="0">
                <a:latin typeface="Times New Roman" pitchFamily="18" charset="0"/>
                <a:cs typeface="Times New Roman" pitchFamily="18" charset="0"/>
              </a:rPr>
              <a:t>Прямо сейчас попытайтесь вспомнить, как в деталях выглядит ваша кухня (или любое другое хорошо известное вам помещение).</a:t>
            </a:r>
          </a:p>
        </p:txBody>
      </p:sp>
    </p:spTree>
    <p:extLst>
      <p:ext uri="{BB962C8B-B14F-4D97-AF65-F5344CB8AC3E}">
        <p14:creationId xmlns:p14="http://schemas.microsoft.com/office/powerpoint/2010/main" val="3328216129"/>
      </p:ext>
    </p:extLst>
  </p:cSld>
  <p:clrMapOvr>
    <a:masterClrMapping/>
  </p:clrMapOvr>
  <p:transition spd="med">
    <p:diamon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04850" y="144158"/>
            <a:ext cx="7886698" cy="998742"/>
          </a:xfrm>
        </p:spPr>
        <p:txBody>
          <a:bodyPr>
            <a:normAutofit/>
          </a:bodyPr>
          <a:lstStyle/>
          <a:p>
            <a:pPr algn="ctr"/>
            <a:r>
              <a:rPr lang="ru-RU" sz="2400" b="1" dirty="0">
                <a:latin typeface="Times New Roman" pitchFamily="18" charset="0"/>
                <a:cs typeface="Times New Roman" pitchFamily="18" charset="0"/>
              </a:rPr>
              <a:t>Упражнения  для развития:</a:t>
            </a:r>
            <a:endParaRPr lang="ru-RU" sz="2400" dirty="0">
              <a:latin typeface="Times New Roman" pitchFamily="18" charset="0"/>
              <a:cs typeface="Times New Roman" pitchFamily="18" charset="0"/>
            </a:endParaRPr>
          </a:p>
        </p:txBody>
      </p:sp>
      <p:sp>
        <p:nvSpPr>
          <p:cNvPr id="3" name="Прямоугольник 2"/>
          <p:cNvSpPr/>
          <p:nvPr/>
        </p:nvSpPr>
        <p:spPr>
          <a:xfrm>
            <a:off x="542923" y="1038136"/>
            <a:ext cx="4148137" cy="1631216"/>
          </a:xfrm>
          <a:prstGeom prst="rect">
            <a:avLst/>
          </a:prstGeom>
        </p:spPr>
        <p:txBody>
          <a:bodyPr wrap="square">
            <a:spAutoFit/>
          </a:bodyPr>
          <a:lstStyle/>
          <a:p>
            <a:r>
              <a:rPr lang="ru-RU" sz="2000" b="1" dirty="0">
                <a:latin typeface="Times New Roman" pitchFamily="18" charset="0"/>
                <a:cs typeface="Times New Roman" pitchFamily="18" charset="0"/>
              </a:rPr>
              <a:t>2. Внимания</a:t>
            </a:r>
            <a:endParaRPr lang="ru-RU" sz="2000" dirty="0">
              <a:latin typeface="Times New Roman" pitchFamily="18" charset="0"/>
              <a:cs typeface="Times New Roman" pitchFamily="18" charset="0"/>
            </a:endParaRPr>
          </a:p>
          <a:p>
            <a:r>
              <a:rPr lang="ru-RU" sz="2000" b="1" dirty="0">
                <a:latin typeface="Times New Roman" pitchFamily="18" charset="0"/>
                <a:cs typeface="Times New Roman" pitchFamily="18" charset="0"/>
              </a:rPr>
              <a:t>Упражнение первое: </a:t>
            </a:r>
            <a:r>
              <a:rPr lang="ru-RU" sz="2000" dirty="0">
                <a:latin typeface="Times New Roman" pitchFamily="18" charset="0"/>
                <a:cs typeface="Times New Roman" pitchFamily="18" charset="0"/>
              </a:rPr>
              <a:t>тест Струпа.</a:t>
            </a:r>
          </a:p>
          <a:p>
            <a:r>
              <a:rPr lang="ru-RU" sz="2000" dirty="0">
                <a:latin typeface="Times New Roman" pitchFamily="18" charset="0"/>
                <a:cs typeface="Times New Roman" pitchFamily="18" charset="0"/>
              </a:rPr>
              <a:t>Посмотрите на картинку и назовите цвета, которыми написано каждое слово.</a:t>
            </a:r>
          </a:p>
        </p:txBody>
      </p:sp>
      <p:pic>
        <p:nvPicPr>
          <p:cNvPr id="5" name="Рисунок 4" descr="https://4brain.ru/blog/wp-content/uploads/2018/05/32432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850" y="2924130"/>
            <a:ext cx="2609850" cy="1375886"/>
          </a:xfrm>
          <a:prstGeom prst="rect">
            <a:avLst/>
          </a:prstGeom>
          <a:noFill/>
          <a:ln>
            <a:noFill/>
          </a:ln>
        </p:spPr>
      </p:pic>
      <p:sp>
        <p:nvSpPr>
          <p:cNvPr id="2" name="Прямоугольник 1"/>
          <p:cNvSpPr/>
          <p:nvPr/>
        </p:nvSpPr>
        <p:spPr>
          <a:xfrm>
            <a:off x="542923" y="4554795"/>
            <a:ext cx="8296275" cy="1631216"/>
          </a:xfrm>
          <a:prstGeom prst="rect">
            <a:avLst/>
          </a:prstGeom>
        </p:spPr>
        <p:txBody>
          <a:bodyPr wrap="square">
            <a:spAutoFit/>
          </a:bodyPr>
          <a:lstStyle/>
          <a:p>
            <a:r>
              <a:rPr lang="ru-RU" sz="2000" b="1" dirty="0">
                <a:latin typeface="Times New Roman" pitchFamily="18" charset="0"/>
                <a:cs typeface="Times New Roman" pitchFamily="18" charset="0"/>
              </a:rPr>
              <a:t>Упражнение второе</a:t>
            </a:r>
            <a:r>
              <a:rPr lang="ru-RU" sz="2000" dirty="0">
                <a:latin typeface="Times New Roman" pitchFamily="18" charset="0"/>
                <a:cs typeface="Times New Roman" pitchFamily="18" charset="0"/>
              </a:rPr>
              <a:t>: радио.</a:t>
            </a:r>
          </a:p>
          <a:p>
            <a:r>
              <a:rPr lang="ru-RU" sz="2000" dirty="0">
                <a:latin typeface="Times New Roman" pitchFamily="18" charset="0"/>
                <a:cs typeface="Times New Roman" pitchFamily="18" charset="0"/>
              </a:rPr>
              <a:t>Включите песню, в которой очень много слов. Через 10 секунд начинайте постепенно уменьшать звук. Установите самый нижний предел, на котором еще можно разобрать, что говорят. Начните слушать эту песню заново. Это упражнение позволит сфокусироваться только на ней.</a:t>
            </a:r>
          </a:p>
        </p:txBody>
      </p:sp>
      <p:sp>
        <p:nvSpPr>
          <p:cNvPr id="6" name="Прямоугольник 5"/>
          <p:cNvSpPr/>
          <p:nvPr/>
        </p:nvSpPr>
        <p:spPr>
          <a:xfrm>
            <a:off x="4557710" y="1355160"/>
            <a:ext cx="4167188" cy="2554545"/>
          </a:xfrm>
          <a:prstGeom prst="rect">
            <a:avLst/>
          </a:prstGeom>
        </p:spPr>
        <p:txBody>
          <a:bodyPr wrap="square">
            <a:spAutoFit/>
          </a:bodyPr>
          <a:lstStyle/>
          <a:p>
            <a:pPr algn="just"/>
            <a:r>
              <a:rPr lang="ru-RU" sz="2000" b="1" dirty="0">
                <a:latin typeface="Times New Roman" pitchFamily="18" charset="0"/>
                <a:cs typeface="Times New Roman" pitchFamily="18" charset="0"/>
              </a:rPr>
              <a:t>Упражнение третье: </a:t>
            </a:r>
            <a:r>
              <a:rPr lang="ru-RU" sz="2000" dirty="0">
                <a:latin typeface="Times New Roman" pitchFamily="18" charset="0"/>
                <a:cs typeface="Times New Roman" pitchFamily="18" charset="0"/>
              </a:rPr>
              <a:t>наблюдение.</a:t>
            </a:r>
          </a:p>
          <a:p>
            <a:pPr algn="just"/>
            <a:r>
              <a:rPr lang="ru-RU" sz="2000" dirty="0">
                <a:latin typeface="Times New Roman" pitchFamily="18" charset="0"/>
                <a:cs typeface="Times New Roman" pitchFamily="18" charset="0"/>
              </a:rPr>
              <a:t>Найдите в интернете изображение неизвестной картины. Смотрите на нее в течение одной минуты. Закройте глаза и попытайтесь воспроизвести ее в точности. Откройте глаза и сравните результаты.</a:t>
            </a:r>
          </a:p>
        </p:txBody>
      </p:sp>
    </p:spTree>
    <p:extLst>
      <p:ext uri="{BB962C8B-B14F-4D97-AF65-F5344CB8AC3E}">
        <p14:creationId xmlns:p14="http://schemas.microsoft.com/office/powerpoint/2010/main" val="2223145084"/>
      </p:ext>
    </p:extLst>
  </p:cSld>
  <p:clrMapOvr>
    <a:masterClrMapping/>
  </p:clrMapOvr>
  <p:transition spd="med">
    <p:diamon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4182" y="1496523"/>
            <a:ext cx="7865917" cy="1015663"/>
          </a:xfrm>
          <a:prstGeom prst="rect">
            <a:avLst/>
          </a:prstGeom>
        </p:spPr>
        <p:txBody>
          <a:bodyPr wrap="square">
            <a:spAutoFit/>
          </a:bodyPr>
          <a:lstStyle/>
          <a:p>
            <a:r>
              <a:rPr lang="ru-RU" sz="2000" b="1" dirty="0">
                <a:latin typeface="Times New Roman" pitchFamily="18" charset="0"/>
                <a:cs typeface="Times New Roman" pitchFamily="18" charset="0"/>
              </a:rPr>
              <a:t>3. Зрительного восприятия</a:t>
            </a:r>
          </a:p>
          <a:p>
            <a:endParaRPr lang="ru-RU" sz="2000" dirty="0">
              <a:latin typeface="Times New Roman" pitchFamily="18" charset="0"/>
              <a:cs typeface="Times New Roman" pitchFamily="18" charset="0"/>
            </a:endParaRPr>
          </a:p>
          <a:p>
            <a:r>
              <a:rPr lang="ru-RU" sz="2000" dirty="0">
                <a:latin typeface="Times New Roman" pitchFamily="18" charset="0"/>
                <a:cs typeface="Times New Roman" pitchFamily="18" charset="0"/>
              </a:rPr>
              <a:t>Упражнение: зрительно проследи начало и конец дорожки.</a:t>
            </a:r>
          </a:p>
        </p:txBody>
      </p:sp>
      <p:sp>
        <p:nvSpPr>
          <p:cNvPr id="4" name="Прямоугольник 3"/>
          <p:cNvSpPr/>
          <p:nvPr/>
        </p:nvSpPr>
        <p:spPr>
          <a:xfrm>
            <a:off x="1314451" y="540603"/>
            <a:ext cx="5619750" cy="461665"/>
          </a:xfrm>
          <a:prstGeom prst="rect">
            <a:avLst/>
          </a:prstGeom>
        </p:spPr>
        <p:txBody>
          <a:bodyPr wrap="square">
            <a:spAutoFit/>
          </a:bodyPr>
          <a:lstStyle/>
          <a:p>
            <a:pPr algn="ctr"/>
            <a:r>
              <a:rPr lang="ru-RU" sz="2400" b="1" dirty="0">
                <a:latin typeface="Times New Roman" pitchFamily="18" charset="0"/>
                <a:cs typeface="Times New Roman" pitchFamily="18" charset="0"/>
              </a:rPr>
              <a:t>Упражнения  для развития:</a:t>
            </a:r>
            <a:endParaRPr lang="ru-RU" sz="2400" dirty="0"/>
          </a:p>
        </p:txBody>
      </p:sp>
      <p:pic>
        <p:nvPicPr>
          <p:cNvPr id="1026" name="Picture 2" descr="https://tacon.ru/wp-content/uploads/6/a/1/6a139d4015aff41f6a7c433643a2365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8709" y="2698664"/>
            <a:ext cx="4172179" cy="29634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pinimg.com/originals/62/95/1d/62951d77e518efb30978adaf71c19ba0.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2670" y="2655400"/>
            <a:ext cx="2287515" cy="3050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145084"/>
      </p:ext>
    </p:extLst>
  </p:cSld>
  <p:clrMapOvr>
    <a:masterClrMapping/>
  </p:clrMapOvr>
  <p:transition spd="med">
    <p:diamon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3400" y="570328"/>
            <a:ext cx="7943850" cy="4093428"/>
          </a:xfrm>
          <a:prstGeom prst="rect">
            <a:avLst/>
          </a:prstGeom>
        </p:spPr>
        <p:txBody>
          <a:bodyPr wrap="square">
            <a:spAutoFit/>
          </a:bodyPr>
          <a:lstStyle/>
          <a:p>
            <a:r>
              <a:rPr lang="ru-RU" sz="2000" b="1" dirty="0">
                <a:latin typeface="Times New Roman" pitchFamily="18" charset="0"/>
                <a:cs typeface="Times New Roman" pitchFamily="18" charset="0"/>
              </a:rPr>
              <a:t>4.Мышления</a:t>
            </a:r>
          </a:p>
          <a:p>
            <a:endParaRPr lang="ru-RU" sz="2000" dirty="0">
              <a:latin typeface="Times New Roman" pitchFamily="18" charset="0"/>
              <a:cs typeface="Times New Roman" pitchFamily="18" charset="0"/>
            </a:endParaRPr>
          </a:p>
          <a:p>
            <a:pPr algn="just"/>
            <a:r>
              <a:rPr lang="ru-RU" sz="2000" b="1" dirty="0">
                <a:latin typeface="Times New Roman" pitchFamily="18" charset="0"/>
                <a:cs typeface="Times New Roman" pitchFamily="18" charset="0"/>
              </a:rPr>
              <a:t>Упражнение первое: </a:t>
            </a:r>
            <a:r>
              <a:rPr lang="ru-RU" sz="2000" dirty="0">
                <a:latin typeface="Times New Roman" pitchFamily="18" charset="0"/>
                <a:cs typeface="Times New Roman" pitchFamily="18" charset="0"/>
              </a:rPr>
              <a:t>мозговой ящик.</a:t>
            </a:r>
          </a:p>
          <a:p>
            <a:pPr algn="just"/>
            <a:r>
              <a:rPr lang="ru-RU" sz="2000" dirty="0">
                <a:latin typeface="Times New Roman" pitchFamily="18" charset="0"/>
                <a:cs typeface="Times New Roman" pitchFamily="18" charset="0"/>
              </a:rPr>
              <a:t>Выберите три любые темы. Это может быть сюжет недавно просмотренного фильма, идея, новость. Теперь начинайте размышлять на первую тему в течение трех минут. По окончании переходите ко второй теме, потом к третьей.</a:t>
            </a:r>
          </a:p>
          <a:p>
            <a:pPr algn="just"/>
            <a:endParaRPr lang="ru-RU" sz="2000" dirty="0">
              <a:latin typeface="Times New Roman" pitchFamily="18" charset="0"/>
              <a:cs typeface="Times New Roman" pitchFamily="18" charset="0"/>
            </a:endParaRPr>
          </a:p>
          <a:p>
            <a:pPr algn="just"/>
            <a:r>
              <a:rPr lang="ru-RU" sz="2000" b="1" dirty="0">
                <a:latin typeface="Times New Roman" pitchFamily="18" charset="0"/>
                <a:cs typeface="Times New Roman" pitchFamily="18" charset="0"/>
              </a:rPr>
              <a:t>Упражнение второе: </a:t>
            </a:r>
            <a:r>
              <a:rPr lang="ru-RU" sz="2000" dirty="0">
                <a:latin typeface="Times New Roman" pitchFamily="18" charset="0"/>
                <a:cs typeface="Times New Roman" pitchFamily="18" charset="0"/>
              </a:rPr>
              <a:t>найдите причину.</a:t>
            </a:r>
          </a:p>
          <a:p>
            <a:pPr algn="just"/>
            <a:r>
              <a:rPr lang="ru-RU" sz="2000" dirty="0">
                <a:latin typeface="Times New Roman" pitchFamily="18" charset="0"/>
                <a:cs typeface="Times New Roman" pitchFamily="18" charset="0"/>
              </a:rPr>
              <a:t>Упражнение должно выполняться минимум для 2-х человек. Один  совершает действие по только одному ему ведомой причине, а второй участник должен ее угадать. И так до того момента, пока не будут выяснены все мотивы поведения первого участника.</a:t>
            </a:r>
          </a:p>
        </p:txBody>
      </p:sp>
      <p:sp>
        <p:nvSpPr>
          <p:cNvPr id="5" name="Прямоугольник 4"/>
          <p:cNvSpPr/>
          <p:nvPr/>
        </p:nvSpPr>
        <p:spPr>
          <a:xfrm>
            <a:off x="1501488" y="114575"/>
            <a:ext cx="5619750" cy="461665"/>
          </a:xfrm>
          <a:prstGeom prst="rect">
            <a:avLst/>
          </a:prstGeom>
        </p:spPr>
        <p:txBody>
          <a:bodyPr wrap="square">
            <a:spAutoFit/>
          </a:bodyPr>
          <a:lstStyle/>
          <a:p>
            <a:pPr algn="ctr"/>
            <a:r>
              <a:rPr lang="ru-RU" sz="2400" b="1" dirty="0">
                <a:latin typeface="Times New Roman" pitchFamily="18" charset="0"/>
                <a:cs typeface="Times New Roman" pitchFamily="18" charset="0"/>
              </a:rPr>
              <a:t>Упражнения  для развития:</a:t>
            </a:r>
            <a:endParaRPr lang="ru-RU" sz="2400" dirty="0"/>
          </a:p>
        </p:txBody>
      </p:sp>
      <p:pic>
        <p:nvPicPr>
          <p:cNvPr id="4098" name="Picture 2" descr="https://somospnt.com/images/blog/articulos/90-tecnicas-de-relevamiento-parte-2/f451862a097a87e74aa8f346d6e6c5e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3498" y="4663756"/>
            <a:ext cx="3667336" cy="2094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778486"/>
      </p:ext>
    </p:extLst>
  </p:cSld>
  <p:clrMapOvr>
    <a:masterClrMapping/>
  </p:clrMapOvr>
  <p:transition spd="med">
    <p:diamon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26"/>
          <p:cNvSpPr txBox="1">
            <a:spLocks noChangeArrowheads="1"/>
          </p:cNvSpPr>
          <p:nvPr/>
        </p:nvSpPr>
        <p:spPr bwMode="gray">
          <a:xfrm>
            <a:off x="2229130" y="283681"/>
            <a:ext cx="3397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chemeClr val="bg1"/>
                </a:solidFill>
              </a:rPr>
              <a:t>5</a:t>
            </a:r>
          </a:p>
        </p:txBody>
      </p:sp>
      <p:sp>
        <p:nvSpPr>
          <p:cNvPr id="2" name="Прямоугольник 1"/>
          <p:cNvSpPr/>
          <p:nvPr/>
        </p:nvSpPr>
        <p:spPr>
          <a:xfrm>
            <a:off x="710045" y="1259190"/>
            <a:ext cx="7486650" cy="3170099"/>
          </a:xfrm>
          <a:prstGeom prst="rect">
            <a:avLst/>
          </a:prstGeom>
        </p:spPr>
        <p:txBody>
          <a:bodyPr wrap="square">
            <a:spAutoFit/>
          </a:bodyPr>
          <a:lstStyle/>
          <a:p>
            <a:r>
              <a:rPr lang="ru-RU" sz="2000" dirty="0">
                <a:latin typeface="Times New Roman" pitchFamily="18" charset="0"/>
                <a:cs typeface="Times New Roman" pitchFamily="18" charset="0"/>
              </a:rPr>
              <a:t>5</a:t>
            </a:r>
            <a:r>
              <a:rPr lang="ru-RU" sz="2000" b="1" dirty="0">
                <a:latin typeface="Times New Roman" pitchFamily="18" charset="0"/>
                <a:cs typeface="Times New Roman" pitchFamily="18" charset="0"/>
              </a:rPr>
              <a:t>.</a:t>
            </a:r>
            <a:r>
              <a:rPr lang="ru-RU" b="1" dirty="0">
                <a:latin typeface="Times New Roman" pitchFamily="18" charset="0"/>
                <a:cs typeface="Times New Roman" pitchFamily="18" charset="0"/>
              </a:rPr>
              <a:t> Воображения</a:t>
            </a:r>
          </a:p>
          <a:p>
            <a:endParaRPr lang="ru-RU" b="1" dirty="0">
              <a:latin typeface="Times New Roman" pitchFamily="18" charset="0"/>
              <a:cs typeface="Times New Roman" pitchFamily="18" charset="0"/>
            </a:endParaRPr>
          </a:p>
          <a:p>
            <a:pPr algn="just"/>
            <a:r>
              <a:rPr lang="ru-RU" b="1" dirty="0">
                <a:latin typeface="Times New Roman" pitchFamily="18" charset="0"/>
                <a:cs typeface="Times New Roman" pitchFamily="18" charset="0"/>
              </a:rPr>
              <a:t>Упражнение первое: </a:t>
            </a:r>
            <a:r>
              <a:rPr lang="ru-RU" dirty="0">
                <a:latin typeface="Times New Roman" pitchFamily="18" charset="0"/>
                <a:cs typeface="Times New Roman" pitchFamily="18" charset="0"/>
              </a:rPr>
              <a:t>случайные слова.</a:t>
            </a:r>
          </a:p>
          <a:p>
            <a:pPr algn="just"/>
            <a:r>
              <a:rPr lang="ru-RU" dirty="0">
                <a:latin typeface="Times New Roman" pitchFamily="18" charset="0"/>
                <a:cs typeface="Times New Roman" pitchFamily="18" charset="0"/>
              </a:rPr>
              <a:t>Выберите десять случайных слов. Свяжите их, чтобы получился небольшой рассказ, разбавляя их другими словами.</a:t>
            </a:r>
          </a:p>
          <a:p>
            <a:pPr algn="just"/>
            <a:endParaRPr lang="ru-RU" dirty="0">
              <a:latin typeface="Times New Roman" pitchFamily="18" charset="0"/>
              <a:cs typeface="Times New Roman" pitchFamily="18" charset="0"/>
            </a:endParaRPr>
          </a:p>
          <a:p>
            <a:pPr algn="just"/>
            <a:r>
              <a:rPr lang="ru-RU" b="1" dirty="0">
                <a:latin typeface="Times New Roman" pitchFamily="18" charset="0"/>
                <a:cs typeface="Times New Roman" pitchFamily="18" charset="0"/>
              </a:rPr>
              <a:t>Упражнение второе: </a:t>
            </a:r>
            <a:r>
              <a:rPr lang="ru-RU" dirty="0">
                <a:latin typeface="Times New Roman" pitchFamily="18" charset="0"/>
                <a:cs typeface="Times New Roman" pitchFamily="18" charset="0"/>
              </a:rPr>
              <a:t>идея из хаоса.</a:t>
            </a:r>
          </a:p>
          <a:p>
            <a:pPr algn="just"/>
            <a:r>
              <a:rPr lang="ru-RU" dirty="0">
                <a:latin typeface="Times New Roman" pitchFamily="18" charset="0"/>
                <a:cs typeface="Times New Roman" pitchFamily="18" charset="0"/>
              </a:rPr>
              <a:t>Возьмите лист бумаги и поставьте хаотично на ней несколько точек. Соедините их линиями. Какие ассоциации вызывает фигура? На что она похожа? В эту же игру можно играть вдвоем. Один рисует, второй угадывает и наоборот.</a:t>
            </a:r>
          </a:p>
        </p:txBody>
      </p:sp>
      <p:sp>
        <p:nvSpPr>
          <p:cNvPr id="4" name="Прямоугольник 3"/>
          <p:cNvSpPr/>
          <p:nvPr/>
        </p:nvSpPr>
        <p:spPr>
          <a:xfrm>
            <a:off x="1314451" y="540603"/>
            <a:ext cx="5619750" cy="461665"/>
          </a:xfrm>
          <a:prstGeom prst="rect">
            <a:avLst/>
          </a:prstGeom>
        </p:spPr>
        <p:txBody>
          <a:bodyPr wrap="square">
            <a:spAutoFit/>
          </a:bodyPr>
          <a:lstStyle/>
          <a:p>
            <a:pPr algn="ctr"/>
            <a:r>
              <a:rPr lang="ru-RU" sz="2400" b="1" dirty="0">
                <a:latin typeface="Times New Roman" pitchFamily="18" charset="0"/>
                <a:cs typeface="Times New Roman" pitchFamily="18" charset="0"/>
              </a:rPr>
              <a:t>Упражнения  для развития:</a:t>
            </a:r>
            <a:endParaRPr lang="ru-RU" sz="2400" dirty="0"/>
          </a:p>
        </p:txBody>
      </p:sp>
      <p:pic>
        <p:nvPicPr>
          <p:cNvPr id="3074" name="Picture 2" descr="https://www.ya-roditel.ru/upload/iblock/d6d/d6d1087f479bef84bc21e72e07380ce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8855" y="4509655"/>
            <a:ext cx="3567756" cy="2130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145084"/>
      </p:ext>
    </p:extLst>
  </p:cSld>
  <p:clrMapOvr>
    <a:masterClrMapping/>
  </p:clrMapOvr>
  <p:transition spd="med">
    <p:diamond/>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1141</TotalTime>
  <Words>900</Words>
  <Application>Microsoft Office PowerPoint</Application>
  <PresentationFormat>Экран (4:3)</PresentationFormat>
  <Paragraphs>82</Paragraphs>
  <Slides>12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12</vt:i4>
      </vt:variant>
    </vt:vector>
  </HeadingPairs>
  <TitlesOfParts>
    <vt:vector size="16" baseType="lpstr">
      <vt:lpstr>Arial</vt:lpstr>
      <vt:lpstr>Calibri</vt:lpstr>
      <vt:lpstr>Times New Roman</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Упражнения  для развития: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PJSC "New Engineering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Markasian, Pavel (KIEVH)</dc:creator>
  <cp:lastModifiedBy>Ольга Шульга</cp:lastModifiedBy>
  <cp:revision>272</cp:revision>
  <dcterms:created xsi:type="dcterms:W3CDTF">2016-11-18T14:12:19Z</dcterms:created>
  <dcterms:modified xsi:type="dcterms:W3CDTF">2023-05-16T19:47:03Z</dcterms:modified>
</cp:coreProperties>
</file>