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3" r:id="rId3"/>
    <p:sldId id="264" r:id="rId4"/>
    <p:sldId id="288" r:id="rId5"/>
    <p:sldId id="292" r:id="rId6"/>
    <p:sldId id="293" r:id="rId7"/>
    <p:sldId id="291" r:id="rId8"/>
    <p:sldId id="289" r:id="rId9"/>
    <p:sldId id="279" r:id="rId10"/>
    <p:sldId id="277" r:id="rId11"/>
    <p:sldId id="278" r:id="rId12"/>
    <p:sldId id="280" r:id="rId13"/>
    <p:sldId id="281" r:id="rId14"/>
    <p:sldId id="294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4"/>
            <p14:sldId id="288"/>
            <p14:sldId id="292"/>
            <p14:sldId id="293"/>
            <p14:sldId id="291"/>
            <p14:sldId id="289"/>
            <p14:sldId id="279"/>
            <p14:sldId id="277"/>
            <p14:sldId id="278"/>
            <p14:sldId id="280"/>
            <p14:sldId id="281"/>
            <p14:sldId id="294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C6D4DF"/>
    <a:srgbClr val="3A5896"/>
    <a:srgbClr val="F3F0ED"/>
    <a:srgbClr val="E1DAD2"/>
    <a:srgbClr val="FEFEFE"/>
    <a:srgbClr val="C1C9CD"/>
    <a:srgbClr val="7C96A3"/>
    <a:srgbClr val="FFFFFF"/>
    <a:srgbClr val="00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" y="5144"/>
            <a:ext cx="9137141" cy="68528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amond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syjournals.ru/journals/pse/archive/2018_n4" TargetMode="External"/><Relationship Id="rId7" Type="http://schemas.openxmlformats.org/officeDocument/2006/relationships/hyperlink" Target="https://externat.foxford.ru/polezno-znat/klipovoe-myshlenie-protivoyadie" TargetMode="External"/><Relationship Id="rId2" Type="http://schemas.openxmlformats.org/officeDocument/2006/relationships/hyperlink" Target="https://psyjournals.ru/journals/cpse/archive/2019_n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.herzen.spb.ru/text/fildshtein_12_1_20_29.pdf" TargetMode="External"/><Relationship Id="rId5" Type="http://schemas.openxmlformats.org/officeDocument/2006/relationships/hyperlink" Target="https://psyjournals.ru/journals/pse/archive/2021_n5" TargetMode="External"/><Relationship Id="rId4" Type="http://schemas.openxmlformats.org/officeDocument/2006/relationships/hyperlink" Target="https://www.elibrary.ru/contents.asp?id=36529618&amp;selid=3652962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school44.edu.yar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487479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/>
          <a:stretch/>
        </p:blipFill>
        <p:spPr>
          <a:xfrm rot="10800000" flipH="1">
            <a:off x="0" y="4289527"/>
            <a:ext cx="6104640" cy="23812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721697" y="4682600"/>
            <a:ext cx="4213986" cy="11051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«Клиповое мышление» </a:t>
            </a:r>
            <a:endParaRPr lang="en-US" sz="2000" b="1" dirty="0">
              <a:ln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89384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школа № 44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уч. год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 Голкина В.А.</a:t>
            </a:r>
          </a:p>
          <a:p>
            <a:pPr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ransition spd="med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16"/>
          <p:cNvSpPr txBox="1">
            <a:spLocks noChangeArrowheads="1"/>
          </p:cNvSpPr>
          <p:nvPr/>
        </p:nvSpPr>
        <p:spPr bwMode="gray">
          <a:xfrm>
            <a:off x="1934334" y="453266"/>
            <a:ext cx="339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7754" y="768928"/>
            <a:ext cx="76580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снизить влияние информационной среды?!</a:t>
            </a:r>
          </a:p>
          <a:p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испытываете трудности с концентрацией и глубокими размышлениями, постарайтесь сменить привычный способ восприятия информации. Составьте план для чтения печатных изданий, книг.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dmarket.vn/wp-content/uploads/2015/08/xu-huong-quang-cao-truc-tuyen-cho-tre-em-quang-cao-co-trach-nhi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93" y="27432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78486"/>
      </p:ext>
    </p:extLst>
  </p:cSld>
  <p:clrMapOvr>
    <a:masterClrMapping/>
  </p:clrMapOvr>
  <p:transition spd="med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2482" y="4683822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8536" y="11285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1. Читать художественную литературу и смотреть фильмы по классическим произведениям.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936" y="2328883"/>
            <a:ext cx="52785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фильмах по классическим произведениям действие обычно происходит в одном-двух местах, планы меняются редко, а диалоги между героями долгие и сложные. Это даст поле для активизации понятийного мышления.</a:t>
            </a:r>
          </a:p>
        </p:txBody>
      </p:sp>
      <p:pic>
        <p:nvPicPr>
          <p:cNvPr id="3074" name="Picture 2" descr="https://i.pinimg.com/originals/eb/dc/0f/ebdc0f0b03c4fab89fa3e91389d883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18" y="138668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0753" y="269814"/>
            <a:ext cx="5579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снизить влияние информационной среды?!</a:t>
            </a:r>
          </a:p>
        </p:txBody>
      </p:sp>
    </p:spTree>
    <p:extLst>
      <p:ext uri="{BB962C8B-B14F-4D97-AF65-F5344CB8AC3E}">
        <p14:creationId xmlns:p14="http://schemas.microsoft.com/office/powerpoint/2010/main" val="2223145084"/>
      </p:ext>
    </p:extLst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0492" y="1161950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gray">
          <a:xfrm>
            <a:off x="2229130" y="283681"/>
            <a:ext cx="339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5572" y="4232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2. Писать изложения и сочинения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 научат запоминать и транслировать чужие мысли, а сочинения — формулировать свои.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3350" y="201756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‍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выработать привычку, поставь перед собой задачу писать минимум по страничке в день. Не стесняйтесь показывать свои работы родителям и друзьям. Они подскажут, если что-то пошло не так (нарушена логика повествования, использованы непонятные формулировки и прочее). 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академические тексты не вызывают энтузиазма, ведите дневник, чтобы избавиться от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клиповости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мышления.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.ytimg.com/vi/lmAcpxMU0rI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5" y="2362279"/>
            <a:ext cx="3266526" cy="24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45084"/>
      </p:ext>
    </p:extLst>
  </p:cSld>
  <p:clrMapOvr>
    <a:masterClrMapping/>
  </p:clrMapOvr>
  <p:transition spd="med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236" y="248115"/>
            <a:ext cx="51434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3. Сомневаться и дискутировать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анализировать позицию оппонента и применять методику «Мозговой штурм».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техника генерации идей, которую применяют для выявления проблем или поиска решений. Главная цель методики — собрать как можно больше идей, а потом отобрать из них те, которые можно воплотить в жизнь. Технику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штурма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разработал Алекс Осборн, совладелец американского рекламного агентства BBDO. 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500" y="4190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4. Устраивай «перерыв» в информационно «меню»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время в неделю, день когда вы будете без телефона и других гаджетов.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www.lesexpertsducse.fr/images/fotolia/fonctionnement-du-ce/loi-rebsamen-regroupement-obligations-de-negocier-m.jpg"/>
          <p:cNvSpPr>
            <a:spLocks noChangeAspect="1" noChangeArrowheads="1"/>
          </p:cNvSpPr>
          <p:nvPr/>
        </p:nvSpPr>
        <p:spPr bwMode="auto">
          <a:xfrm>
            <a:off x="5787735" y="20716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cs6.pikabu.ru/avatars/2035/x2035814-3934865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35" y="105088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g.cz/sites/default/files/styles/gflex_square_big/public/field/image/2018/modern-world-caricature-illustrations-steve-cutts-4.jpg?itok=chu6_L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62" y="3387436"/>
            <a:ext cx="2511526" cy="25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45084"/>
      </p:ext>
    </p:extLst>
  </p:cSld>
  <p:clrMapOvr>
    <a:masterClrMapping/>
  </p:clrMapOvr>
  <p:transition spd="med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7438" y="1152714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50" y="149760"/>
            <a:ext cx="792364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Библиографический список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1.Микляева А.В. Жизнестойкость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копинг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стратегии подростков с нарушениями опорно-двигательного аппарата. Клиническая и специальная психология,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2019. Том 8. № 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С. 90–102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2.Микляева А.В. Академическая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прокрастинация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структуре стилевых особенностей учебной деятельности студентов. Психологическая наука и образование,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2018. Том 23. № 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С. 61–69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3.Регуш Л.А. Сравнительная характеристика мышления современных подростков и подростков второй половины XX века.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Регуш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Л.А., Алексеев А.А., Алексеева Е.А.,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Веретина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О.Р.  Российский государственный педагогический университет им. А. И. Герцена. Статья номер: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 tooltip="Содержание выпуска"/>
              </a:rPr>
              <a:t>187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Год: 2018 С. 59-69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4.Сварник О. Е. Активность мозга: Специализация нейрона и дифференциация опыта. М.: Изд-во «Институт психологии РАН», 2016. 190 с. (Перспективы психологии)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5.Семеновских Т.В. Когнитивный компонент в структуре субъективного благополучия детей. Психологическая наука и образование, 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5"/>
              </a:rPr>
              <a:t>2021. Том 26. № 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С. 85–100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6.Фельдштейн Д.И. Современное детство как социокультурный и психологический феномен. Universum: Вестник Герценовского университета. 1/2012,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6"/>
              </a:rPr>
              <a:t>https://lib.herzen.spb.ru/text/fildshtein_12_1_20_29.pdf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7.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https://externat.foxford.ru/polezno-znat/klipovoe-myshlenie-protivoyadie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614992"/>
      </p:ext>
    </p:extLst>
  </p:cSld>
  <p:clrMapOvr>
    <a:masterClrMapping/>
  </p:clrMapOvr>
  <p:transition spd="med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476250"/>
            <a:ext cx="7886698" cy="998742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«Средняя школа № 44», г. Ярославль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871218" y="1333612"/>
            <a:ext cx="5029200" cy="533400"/>
            <a:chOff x="1296" y="2990"/>
            <a:chExt cx="3168" cy="4672198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4213225"/>
              <a:ext cx="214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0492" y="1161950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1284" y="5574790"/>
            <a:ext cx="7943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https://school44.edu.yar.ru/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yarsch044@yar-edudep.ru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85" y="1531282"/>
            <a:ext cx="5797465" cy="376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155651"/>
      </p:ext>
    </p:extLst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1387" y="1057821"/>
            <a:ext cx="7886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Aharoni" panose="02010803020104030203" pitchFamily="2" charset="-79"/>
              </a:rPr>
              <a:t>Современная социально-психологическая ситуация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Aharoni" panose="02010803020104030203" pitchFamily="2" charset="-79"/>
              </a:rPr>
              <a:t>характеризуется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Aharoni" panose="02010803020104030203" pitchFamily="2" charset="-79"/>
              </a:rPr>
              <a:t>глобализацией, интенсивностью и многозадачностью, повсеместным внедрением и быстрым развитием технологий, гаджетов. </a:t>
            </a:r>
          </a:p>
        </p:txBody>
      </p:sp>
      <p:pic>
        <p:nvPicPr>
          <p:cNvPr id="1030" name="Picture 6" descr="https://img2.freepng.ru/20180412/fee/kisspng-human-multitasking-businessperson-management-proje-thinking-man-5acfdf2e5959e2.784604051523572526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40" y="2221305"/>
            <a:ext cx="2914591" cy="29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3823854" y="2221305"/>
            <a:ext cx="457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Интеллектуальная активность, эффективность умственной деятельности – важный критерий успешности в современном обществе!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1731" y="3577552"/>
            <a:ext cx="4816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Однако экологическая, эпидемиологическая и высокая «стрессовость»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современности создает условия для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«сбоев» в работе интеллекта.</a:t>
            </a:r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2.freepng.ru/20180406/wcq/kisspng-task-management-organization-action-item-community-5ac7af8176a722.742885581523036033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33" y="1188004"/>
            <a:ext cx="3970892" cy="326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0419" y="4619214"/>
            <a:ext cx="78659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Клиповое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мышление»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процесс отражения множества свойств объектов, без учета связей между ними, характеризуется фрагментарностью, алогичностью, полной разнородностью поступающей информации, высокой скоростью переключения между клипами информации, отсутствием целостной картины восприятия окружающего мира».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52292" y="1235656"/>
            <a:ext cx="34266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современных условиях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изменились ведущие характеристики интеллектуальной деятельности современных подростков.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38435" y="3188963"/>
            <a:ext cx="3579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современного подростка характеризуется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«клиповостью».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62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school24-ozersk.ru/images/banners/d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18" y="504247"/>
            <a:ext cx="7460673" cy="570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10491" y="732847"/>
            <a:ext cx="2521094" cy="1309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1" u="none" strike="noStrike" cap="none" normalizeH="0" baseline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«А я гоняю большие тексты по диагонали, так быстрее и понятнее. Не отвлекаюсь на какую-то лирическую чепуху, сразу ищу ключевые слова».</a:t>
            </a:r>
            <a:b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3647" y="2146444"/>
            <a:ext cx="2408382" cy="1426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«</a:t>
            </a:r>
            <a:r>
              <a:rPr kumimoji="0" lang="ru-RU" altLang="ru-RU" sz="1300" b="0" i="1" u="none" strike="noStrike" cap="none" normalizeH="0" baseline="0" dirty="0" err="1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Многа</a:t>
            </a:r>
            <a: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ru-RU" altLang="ru-RU" sz="1300" b="0" i="1" u="none" strike="noStrike" cap="none" normalizeH="0" baseline="0" dirty="0" err="1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букафф</a:t>
            </a:r>
            <a:r>
              <a:rPr kumimoji="0" lang="ru-RU" altLang="ru-RU" sz="1300" b="0" i="1" u="none" strike="noStrike" cap="none" normalizeH="0" baseline="0" dirty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… Это превратилось в настоящее наваждение: как только вижу текст, где больше пары абзацев, хочется его поскорее закрыть!»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68413" y="1245260"/>
            <a:ext cx="3081337" cy="127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«Я привык спрашивать все, что меня интересует, у Гугл или Яндекс. Просто, понятно, коротко и по существу. Лень копаться в деталях…»</a:t>
            </a:r>
            <a:endParaRPr kumimoji="0" lang="ru-RU" altLang="ru-RU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63779" y="2679823"/>
            <a:ext cx="1703387" cy="10712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1" u="none" strike="noStrike" cap="none" normalizeH="0" baseline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«С трудом вникаю в суть книг, которые читаю к середине я уже забываю его начало».</a:t>
            </a:r>
            <a:b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</a:br>
            <a:r>
              <a:rPr kumimoji="0" lang="ru-RU" altLang="ru-RU" sz="1300" b="0" i="1" u="none" strike="noStrike" cap="none" normalizeH="0" baseline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09081" y="2859520"/>
            <a:ext cx="1949450" cy="582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ahnschrift Light Condensed" charset="-52"/>
              </a:rPr>
              <a:t>«Я делаю то, что хочу и все равно, что будет»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659132" y="732847"/>
            <a:ext cx="1703387" cy="153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1" u="none" strike="noStrike" cap="none" normalizeH="0" baseline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«С трудом вникаю в суть книг, которые читаю к середине я уже забываю его начало».</a:t>
            </a:r>
            <a:b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</a:br>
            <a:r>
              <a:rPr kumimoji="0" lang="ru-RU" altLang="ru-RU" sz="1300" b="0" i="1" u="none" strike="noStrike" cap="none" normalizeH="0" baseline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16129"/>
      </p:ext>
    </p:extLst>
  </p:cSld>
  <p:clrMapOvr>
    <a:masterClrMapping/>
  </p:clrMapOvr>
  <p:transition spd="med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28" y="1453887"/>
            <a:ext cx="8099522" cy="998742"/>
          </a:xfrm>
        </p:spPr>
        <p:txBody>
          <a:bodyPr>
            <a:noAutofit/>
          </a:bodyPr>
          <a:lstStyle/>
          <a:p>
            <a:pPr algn="ctr"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Исследования влияния современных социально – психологических условий на структуру интеллектуальной деятельности современных подростков.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1990 год – 2020 год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/>
            </a:b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3731" y="2740544"/>
            <a:ext cx="78659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Микляев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А.В.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Безгородова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С.А.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Азаренок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Н.В.- определяют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формируемую в современных условиях структуру интеллектуальной деятельности как «Клиповое мышление»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Горобец Т. 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Ковалев В.В.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«Повседневной необходимостью становится постоянное повышение скорости поиска и переработки информации!»</a:t>
            </a:r>
          </a:p>
          <a:p>
            <a:pPr lvl="0"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Ромашина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Е.Ю.,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Тетерин И.И. 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адаптация к современному информационному пространству - формирование у подростков «клипового мышления»</a:t>
            </a:r>
          </a:p>
        </p:txBody>
      </p:sp>
    </p:spTree>
    <p:extLst>
      <p:ext uri="{BB962C8B-B14F-4D97-AF65-F5344CB8AC3E}">
        <p14:creationId xmlns:p14="http://schemas.microsoft.com/office/powerpoint/2010/main" val="1583883243"/>
      </p:ext>
    </p:extLst>
  </p:cSld>
  <p:clrMapOvr>
    <a:masterClrMapping/>
  </p:clrMapOvr>
  <p:transition spd="med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8" y="1213164"/>
            <a:ext cx="8099522" cy="998742"/>
          </a:xfrm>
        </p:spPr>
        <p:txBody>
          <a:bodyPr>
            <a:noAutofit/>
          </a:bodyPr>
          <a:lstStyle/>
          <a:p>
            <a:pPr lvl="0" algn="ctr"/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Фельдштейн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Д. И. 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сравнительное исследование детей 90-х до 2009-го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Четко проявляются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реальные изменения современного ребенка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резко снизилось когнитивное развитие детей;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2. снизилась энергич­ность детей, их желание активно дей­ствовать;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3. крайне низкие показате­ли в тех действиях детей, которые требуют внутреннего удержания правила и оперирования в плане образов.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9047" y="3057465"/>
            <a:ext cx="786591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Ясюкова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Л. А.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Сравнительное исследовании данных тестирований (тесту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Амтхауэра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 1990-2020 год - замер каждую пятилетку. 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«нового» типа интеллекта характерны:</a:t>
            </a:r>
          </a:p>
          <a:p>
            <a:pPr lvl="0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1. поверхностность мышления, пренебрежение качественным анализом,</a:t>
            </a:r>
          </a:p>
          <a:p>
            <a:pPr lvl="0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абсолютизация методов математического анализа, ошибки при принятии решений из-за непонимания причинно-следственных связей, </a:t>
            </a:r>
          </a:p>
          <a:p>
            <a:pPr lvl="0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3. неадекватность перспективного планирования и прогностической деятельности в целом.</a:t>
            </a:r>
          </a:p>
          <a:p>
            <a:pPr lvl="0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64289417"/>
      </p:ext>
    </p:extLst>
  </p:cSld>
  <p:clrMapOvr>
    <a:masterClrMapping/>
  </p:clrMapOvr>
  <p:transition spd="med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98173" y="2171633"/>
            <a:ext cx="37779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Клиповое мышление – адаптационная реакция психики на современную ситуацию интенсификации и глобализации.</a:t>
            </a:r>
          </a:p>
          <a:p>
            <a:pPr algn="ctr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 качество потребляемой информации постоянно растёт, часто чередуется, что неизбежно влияет на наше мышление. 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99" y="322118"/>
            <a:ext cx="7096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клиповое мышление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Клиповое мышление — это восприятие мира через короткие яркие образы.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Clip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переводе с английского означает фрагмент текста или отрывок видео.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99" y="5079073"/>
            <a:ext cx="7824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Гаджеты, ТВ,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постоянный поток информации. Только, что рассказывали про катастрофу, через минуту про протест в США – в розовых туфлях на шпилька мужчина, а через две уже идёт реклама. Не позволив осмыслить одну тему, нас тут же переключают на другую.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dzeninfra.ru/get-zen_doc/5300260/pub_62d5951687bd7074e5de3cfa_62d59c3dc8e53e490f770e0f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2203163"/>
            <a:ext cx="4278170" cy="21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78486"/>
      </p:ext>
    </p:extLst>
  </p:cSld>
  <p:clrMapOvr>
    <a:masterClrMapping/>
  </p:clrMapOvr>
  <p:transition spd="med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0491" y="55835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Быстрое переключение между «клипами информации» определяет клиповое отношение к жизни, когда мир воспринимается не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целостно, а как последовательность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неких бессвязных событий.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Circ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3563" y="4224774"/>
            <a:ext cx="39069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Повседневной необходимостью становится постоянное повышение скорости поиска и переработки информации, без осмысления и глубокого эмоционального отражения.</a:t>
            </a:r>
          </a:p>
        </p:txBody>
      </p:sp>
      <p:pic>
        <p:nvPicPr>
          <p:cNvPr id="1026" name="Picture 2" descr="https://vectormine.b-cdn.net/wp-content/uploads/Psychology_Man-278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55" y="1287724"/>
            <a:ext cx="3759290" cy="26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originals/21/b5/b9/21b5b9b17c74c64ab2516664d6f00c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7" y="3081604"/>
            <a:ext cx="3188305" cy="24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16129"/>
      </p:ext>
    </p:extLst>
  </p:cSld>
  <p:clrMapOvr>
    <a:masterClrMapping/>
  </p:clrMapOvr>
  <p:transition spd="med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0492" y="1161950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1" y="976802"/>
            <a:ext cx="77048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irce"/>
              </a:rPr>
              <a:t> 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чём отрицательное проявление клипового мышления?</a:t>
            </a:r>
          </a:p>
          <a:p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концентрироваться.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Обладатели клипового мышления могут часами делать домашнюю работу, потому что всё время отвлекаются.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анализировать.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трудом даётся построение логических цепочек, выделение главного и выводы.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успеваемость.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с клиповым мышлением не понимают смысла прочитанного и быстро забывают, что им говорят педагоги. Отсюда плохие оценки и провалы на экзаменах.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внушаемость.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Носителями клипового мышления легко манипулировать, достаточно прокрутить перед глазами несколько эмоциональных образов.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Безразличие к людям.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Клиповое мышление сиюминутно — его обладатели не способны долго и искренне сопереживать кому-то. Они могут забыть о трагедии  через пять минут, потому что в интернете уже разгорелся новый скандал.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45084"/>
      </p:ext>
    </p:extLst>
  </p:cSld>
  <p:clrMapOvr>
    <a:masterClrMapping/>
  </p:clrMapOvr>
  <p:transition spd="med">
    <p:diamond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1159</TotalTime>
  <Words>1326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Bahnschrift Light Condensed</vt:lpstr>
      <vt:lpstr>Calibri</vt:lpstr>
      <vt:lpstr>Circe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Исследования влияния современных социально – психологических условий на структуру интеллектуальной деятельности современных подростков.  1990 год – 2020 год   </vt:lpstr>
      <vt:lpstr>Фельдштейн Д. И. - сравнительное исследование детей 90-х до 2009-го Четко проявляются реальные изменения современного ребенка:  1. резко снизилось когнитивное развитие детей;  2. снизилась энергич­ность детей, их желание активно дей­ствовать;  3. крайне низкие показате­ли в тех действиях детей, которые требуют внутреннего удержания правила и оперирования в плане образов.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муниципальное общеобразовательное учреждение «Средняя школа № 44», г. Ярославль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Ольга Шульга</cp:lastModifiedBy>
  <cp:revision>258</cp:revision>
  <dcterms:created xsi:type="dcterms:W3CDTF">2016-11-18T14:12:19Z</dcterms:created>
  <dcterms:modified xsi:type="dcterms:W3CDTF">2023-05-16T20:00:15Z</dcterms:modified>
</cp:coreProperties>
</file>