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7"/>
  </p:handoutMasterIdLst>
  <p:sldIdLst>
    <p:sldId id="256" r:id="rId2"/>
    <p:sldId id="292" r:id="rId3"/>
    <p:sldId id="295" r:id="rId4"/>
    <p:sldId id="301" r:id="rId5"/>
    <p:sldId id="297" r:id="rId6"/>
    <p:sldId id="296" r:id="rId7"/>
    <p:sldId id="279" r:id="rId8"/>
    <p:sldId id="298" r:id="rId9"/>
    <p:sldId id="299" r:id="rId10"/>
    <p:sldId id="291" r:id="rId11"/>
    <p:sldId id="293" r:id="rId12"/>
    <p:sldId id="302" r:id="rId13"/>
    <p:sldId id="300" r:id="rId14"/>
    <p:sldId id="281" r:id="rId15"/>
    <p:sldId id="294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2C7C62C-6075-426B-B9CE-B65FA7FF71B9}">
          <p14:sldIdLst>
            <p14:sldId id="256"/>
            <p14:sldId id="292"/>
            <p14:sldId id="295"/>
            <p14:sldId id="301"/>
            <p14:sldId id="297"/>
            <p14:sldId id="296"/>
            <p14:sldId id="279"/>
            <p14:sldId id="298"/>
            <p14:sldId id="299"/>
            <p14:sldId id="291"/>
            <p14:sldId id="293"/>
            <p14:sldId id="302"/>
            <p14:sldId id="300"/>
            <p14:sldId id="281"/>
            <p14:sldId id="29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F1F1"/>
    <a:srgbClr val="C6D4DF"/>
    <a:srgbClr val="3A5896"/>
    <a:srgbClr val="F3F0ED"/>
    <a:srgbClr val="E1DAD2"/>
    <a:srgbClr val="FEFEFE"/>
    <a:srgbClr val="C1C9CD"/>
    <a:srgbClr val="7C96A3"/>
    <a:srgbClr val="FFFFFF"/>
    <a:srgbClr val="0033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2" d="100"/>
          <a:sy n="92" d="100"/>
        </p:scale>
        <p:origin x="1332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295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pPr/>
              <a:t>4/22/2023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845649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2725447"/>
      </p:ext>
    </p:extLst>
  </p:cSld>
  <p:clrMapOvr>
    <a:masterClrMapping/>
  </p:clrMapOvr>
  <p:transition spd="med">
    <p:diamond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581019"/>
      </p:ext>
    </p:extLst>
  </p:cSld>
  <p:clrMapOvr>
    <a:masterClrMapping/>
  </p:clrMapOvr>
  <p:transition spd="med"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094933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9467566"/>
      </p:ext>
    </p:extLst>
  </p:cSld>
  <p:clrMapOvr>
    <a:masterClrMapping/>
  </p:clrMapOvr>
  <p:transition spd="med"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750251"/>
      </p:ext>
    </p:extLst>
  </p:cSld>
  <p:clrMapOvr>
    <a:masterClrMapping/>
  </p:clrMapOvr>
  <p:transition spd="med">
    <p:diamond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4/22/2023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8137797"/>
      </p:ext>
    </p:extLst>
  </p:cSld>
  <p:clrMapOvr>
    <a:masterClrMapping/>
  </p:clrMapOvr>
  <p:transition spd="med">
    <p:diamond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4/22/2023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867633"/>
      </p:ext>
    </p:extLst>
  </p:cSld>
  <p:clrMapOvr>
    <a:masterClrMapping/>
  </p:clrMapOvr>
  <p:transition spd="med">
    <p:diamond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4/22/2023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246093"/>
      </p:ext>
    </p:extLst>
  </p:cSld>
  <p:clrMapOvr>
    <a:masterClrMapping/>
  </p:clrMapOvr>
  <p:transition spd="med">
    <p:diamond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897087"/>
      </p:ext>
    </p:extLst>
  </p:cSld>
  <p:clrMapOvr>
    <a:masterClrMapping/>
  </p:clrMapOvr>
  <p:transition spd="med">
    <p:diamond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639507"/>
      </p:ext>
    </p:extLst>
  </p:cSld>
  <p:clrMapOvr>
    <a:masterClrMapping/>
  </p:clrMapOvr>
  <p:transition spd="med">
    <p:diamond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" y="5144"/>
            <a:ext cx="9137141" cy="6852856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59" y="1287254"/>
            <a:ext cx="7869890" cy="48897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pPr/>
              <a:t>4/22/2023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163208"/>
            <a:ext cx="7886698" cy="99874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diamond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psyjournals.ru/journals/pse/archive/2018_n4" TargetMode="External"/><Relationship Id="rId7" Type="http://schemas.openxmlformats.org/officeDocument/2006/relationships/hyperlink" Target="https://nsportal.ru/shkola/raznoe/library/2021/10/29/statya-klipovoe-myshlenie-i-profilaktika-ego-razvitiya-u" TargetMode="External"/><Relationship Id="rId2" Type="http://schemas.openxmlformats.org/officeDocument/2006/relationships/hyperlink" Target="https://psyjournals.ru/journals/cpse/archive/2019_n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lib.herzen.spb.ru/text/fildshtein_12_1_20_29.pdf" TargetMode="External"/><Relationship Id="rId5" Type="http://schemas.openxmlformats.org/officeDocument/2006/relationships/hyperlink" Target="https://psyjournals.ru/journals/pse/archive/2021_n5" TargetMode="External"/><Relationship Id="rId4" Type="http://schemas.openxmlformats.org/officeDocument/2006/relationships/hyperlink" Target="https://www.elibrary.ru/contents.asp?id=36529618&amp;selid=36529625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0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0" y="3487479"/>
            <a:ext cx="9144000" cy="19532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91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9"/>
          <a:stretch/>
        </p:blipFill>
        <p:spPr>
          <a:xfrm rot="10800000" flipH="1">
            <a:off x="0" y="4289527"/>
            <a:ext cx="6104640" cy="2381250"/>
          </a:xfrm>
          <a:prstGeom prst="rect">
            <a:avLst/>
          </a:prstGeom>
        </p:spPr>
      </p:pic>
      <p:sp>
        <p:nvSpPr>
          <p:cNvPr id="19" name="Title 1"/>
          <p:cNvSpPr txBox="1">
            <a:spLocks/>
          </p:cNvSpPr>
          <p:nvPr/>
        </p:nvSpPr>
        <p:spPr>
          <a:xfrm>
            <a:off x="721697" y="5101700"/>
            <a:ext cx="4213986" cy="110513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«Формирование ментальной грамотности 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- форма профилактики </a:t>
            </a:r>
          </a:p>
          <a:p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клиповости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» мышления </a:t>
            </a:r>
            <a:endParaRPr lang="en-US" sz="2000" b="1" dirty="0">
              <a:ln/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189384" y="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Средняя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школа №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44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2022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23 уч.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</a:p>
          <a:p>
            <a:pPr algn="ctr"/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Педагог-психолог Голкина В.А.</a:t>
            </a:r>
          </a:p>
          <a:p>
            <a:pPr algn="ctr"/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0652117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74073" y="1145639"/>
            <a:ext cx="793865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1.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 Мозг ребенка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быстро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меняется в сторону способности перерабатывать огромный объем информации, который поступает в динамичной форме. 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Однако гипертрофированное развитие одного процесса проводит к недоразвитию или </a:t>
            </a:r>
            <a:r>
              <a:rPr lang="ru-RU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дифицитарному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развитию других. Результат такой акселерации - рассеянность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гиперактивность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, дефицит внимания и предпочтение визуальных символов логике и углублению в текст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  <a:p>
            <a:pPr algn="ctr"/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  <a:p>
            <a:endParaRPr lang="ru-RU" dirty="0"/>
          </a:p>
        </p:txBody>
      </p:sp>
      <p:pic>
        <p:nvPicPr>
          <p:cNvPr id="3074" name="Picture 2" descr="https://i.pinimg.com/originals/44/d1/d8/44d1d8da65b27914dd8a7786d4757f9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5030" y="2935624"/>
            <a:ext cx="2400300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79318" y="4689950"/>
            <a:ext cx="75334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Формирование «ментальной грамотности» позволяет минимизировать стихийное влияние на структуру интеллекта информационной среды благодаря осознанию и управлению (развитию) 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познавательными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процессами.</a:t>
            </a:r>
          </a:p>
        </p:txBody>
      </p:sp>
      <p:sp>
        <p:nvSpPr>
          <p:cNvPr id="7" name="Заголовок 4"/>
          <p:cNvSpPr>
            <a:spLocks noGrp="1"/>
          </p:cNvSpPr>
          <p:nvPr>
            <p:ph type="title"/>
          </p:nvPr>
        </p:nvSpPr>
        <p:spPr>
          <a:xfrm>
            <a:off x="888424" y="191335"/>
            <a:ext cx="6967104" cy="99874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клиповости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мышления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19547" y="191335"/>
            <a:ext cx="77048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0000"/>
                </a:solidFill>
                <a:latin typeface="Circe"/>
              </a:rPr>
              <a:t> </a:t>
            </a:r>
            <a:r>
              <a:rPr lang="ru-RU" b="1" dirty="0" smtClean="0">
                <a:solidFill>
                  <a:srgbClr val="000000"/>
                </a:solidFill>
                <a:latin typeface="Circe"/>
              </a:rPr>
              <a:t> </a:t>
            </a: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«ментальной грамотности»</a:t>
            </a:r>
            <a:endParaRPr lang="ru-RU" sz="2400" b="0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2778486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927386" y="183990"/>
            <a:ext cx="6967104" cy="99874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клиповости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мышления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84462" y="1182732"/>
            <a:ext cx="829194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2. Известный факт -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для любого мыслительного процесса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нужно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время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  <a:p>
            <a:pPr algn="ctr"/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Но клиповое мышление предполагает быструю реакцию на информацию: быстро думать, быстро понимать, быстро говорить, быстро принимать решение. </a:t>
            </a: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s://i.ytimg.com/vi/39CiZ0WFWV8/maxresdefaul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978" y="2252474"/>
            <a:ext cx="5029200" cy="2316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19547" y="191335"/>
            <a:ext cx="77048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0000"/>
                </a:solidFill>
                <a:latin typeface="Circe"/>
              </a:rPr>
              <a:t> </a:t>
            </a:r>
            <a:r>
              <a:rPr lang="ru-RU" b="1" dirty="0" smtClean="0">
                <a:solidFill>
                  <a:srgbClr val="000000"/>
                </a:solidFill>
                <a:latin typeface="Circe"/>
              </a:rPr>
              <a:t> </a:t>
            </a: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«ментальной грамотности»</a:t>
            </a:r>
            <a:endParaRPr lang="ru-RU" sz="2400" b="0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398201" y="2252474"/>
            <a:ext cx="20781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Когнитивный резерв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способность мозга справляться с последствиями его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возможных перегрузок, повреждений.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84462" y="4734203"/>
            <a:ext cx="805295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Биологическая скорость развития познавательных процессов значительно ниже растущей потребности 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постоянном повышении скорости поиска и переработки все новой информации.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Этот дисбаланс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приводит к «сбоям»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истощению познавательной сферы.</a:t>
            </a: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	Формирование «ментальной грамотности» будет профилактикой истощения познавательной сферы, благодаря формированию </a:t>
            </a: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когнитивного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резерва.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4289417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10491" y="4545323"/>
            <a:ext cx="78659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981942" y="183990"/>
            <a:ext cx="6967104" cy="99874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клиповости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мышления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40329" y="183990"/>
            <a:ext cx="77048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0000"/>
                </a:solidFill>
                <a:latin typeface="Circe"/>
              </a:rPr>
              <a:t> </a:t>
            </a:r>
            <a:r>
              <a:rPr lang="ru-RU" b="1" dirty="0" smtClean="0">
                <a:solidFill>
                  <a:srgbClr val="000000"/>
                </a:solidFill>
                <a:latin typeface="Circe"/>
              </a:rPr>
              <a:t> </a:t>
            </a: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«ментальной грамотности»</a:t>
            </a:r>
            <a:endParaRPr lang="ru-RU" sz="2400" b="0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98789" y="1286034"/>
            <a:ext cx="7387937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проведенном исследовании  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Фельдштейна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Д.И. выявлено крайне низкие показате­ли в тех действиях детей, которые требуют внутреннего удержания правила и оперирования в плане образов. Данная черта характеризует современного подростка.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Ресурсность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мышления это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способность адекватно мобилизовать способности, это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метакогнитивные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навыки, умение думать о собственном мышлении, которое понадобится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решении почти любой задачи.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«ментальной грамотности» формирует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ресурсность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мышления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3853686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10491" y="4545323"/>
            <a:ext cx="78659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981942" y="183990"/>
            <a:ext cx="6967104" cy="99874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клиповости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мышления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40329" y="183990"/>
            <a:ext cx="77048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0000"/>
                </a:solidFill>
                <a:latin typeface="Circe"/>
              </a:rPr>
              <a:t> </a:t>
            </a:r>
            <a:r>
              <a:rPr lang="ru-RU" b="1" dirty="0" smtClean="0">
                <a:solidFill>
                  <a:srgbClr val="000000"/>
                </a:solidFill>
                <a:latin typeface="Circe"/>
              </a:rPr>
              <a:t> </a:t>
            </a: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«ментальной грамотности»</a:t>
            </a:r>
            <a:endParaRPr lang="ru-RU" sz="2400" b="0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98789" y="1286034"/>
            <a:ext cx="738793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Расширяется спектр возможностей познания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мира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доминирующему способу восприятия информации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люди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делятся на 4 типа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Визуалы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те, кому проще воспринимать информацию глазами. Они предпочитают читать, смотреть на схемы, рассматривать иллюстрации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Аудиалам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они лучше воспринимают «на слух» , скорее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будет слушать аудиокниги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чем смотреть.</a:t>
            </a:r>
          </a:p>
          <a:p>
            <a:pPr algn="just"/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Кинестеты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познают мир через ощущения, любят потрогать, попробовать, понюхать.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Хорошо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воспринимают практическую информацию и очень любят находиться 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действии.</a:t>
            </a:r>
          </a:p>
          <a:p>
            <a:pPr algn="just"/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Дигиталы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воспринимают информацию очень структурировано, ищут во всём логику. Таким людям очень хорошо даются точные науки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«ментальной грамотности» дает возможность развить не доминирующий канал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восприятия.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36525267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10491" y="4545323"/>
            <a:ext cx="78659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54626" y="4309931"/>
            <a:ext cx="802178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Нейропластичность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свойство мозга, благодаря которому нейроны и нейронные сети могут изменяться под воздействием нового опыта, в том числе восстанавливаться и формировать новые связи, утраченные в результате повреждений. </a:t>
            </a:r>
            <a:endParaRPr lang="ru-RU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963758" y="183990"/>
            <a:ext cx="6967104" cy="99874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клиповости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мышления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40329" y="183990"/>
            <a:ext cx="77048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0000"/>
                </a:solidFill>
                <a:latin typeface="Circe"/>
              </a:rPr>
              <a:t> </a:t>
            </a:r>
            <a:r>
              <a:rPr lang="ru-RU" b="1" dirty="0" smtClean="0">
                <a:solidFill>
                  <a:srgbClr val="000000"/>
                </a:solidFill>
                <a:latin typeface="Circe"/>
              </a:rPr>
              <a:t> </a:t>
            </a: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«ментальной грамотности»</a:t>
            </a:r>
            <a:endParaRPr lang="ru-RU" sz="2400" b="0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54627" y="1289334"/>
            <a:ext cx="77412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Тренировка мозга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непривычные действия,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позволяет держать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его в тонусе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улучшает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обучаемость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Таким образом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учим учиться мозг.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https://sun6-22.userapi.com/s/v1/if1/jmAmAy4ibEmZY3p1Pn2UPFuEqVlE7yxwmLcwoOhMNgzYRHzq8WZNX7yImaYSPw1J_buwpir6.jpg?size=781x781&amp;quality=96&amp;crop=64,130,781,781&amp;ava=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4243" y="1891443"/>
            <a:ext cx="2486135" cy="2486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50719" y="5623801"/>
            <a:ext cx="80217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«ментальной грамотности»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предполагает тренировку мозга, в том числе и на непривычные действия, что увеличивает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нейропластичность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мозга.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3145084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47438" y="1152714"/>
            <a:ext cx="77048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itchFamily="18" charset="0"/>
              </a:rPr>
              <a:t>	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28650" y="149760"/>
            <a:ext cx="7923646" cy="75713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Библиографический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список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1.Микляева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А.В. Жизнестойкость 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копинг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— стратегии подростков с нарушениями опорно-двигательного аппарата. Клиническая и специальная психология, </a:t>
            </a:r>
            <a:r>
              <a:rPr lang="ru-RU" u="sng" dirty="0">
                <a:latin typeface="Times New Roman" pitchFamily="18" charset="0"/>
                <a:cs typeface="Times New Roman" pitchFamily="18" charset="0"/>
                <a:hlinkClick r:id="rId2"/>
              </a:rPr>
              <a:t>2019. Том 8. № 1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С. 90–102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2.Микляева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А.В. Академическая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прокрастинация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структуре стилевых особенностей учебной деятельности студентов. Психологическая наука и образование, </a:t>
            </a:r>
            <a:r>
              <a:rPr lang="ru-RU" u="sng" dirty="0">
                <a:latin typeface="Times New Roman" pitchFamily="18" charset="0"/>
                <a:cs typeface="Times New Roman" pitchFamily="18" charset="0"/>
                <a:hlinkClick r:id="rId3"/>
              </a:rPr>
              <a:t>2018. Том 23. № 4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С. 61–69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3.Регуш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Л.А. Сравнительная характеристика мышления современных подростков и подростков второй половины XX века.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Регуш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Л.А., Алексеев А.А., Алексеева Е.А.,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Веретина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О.Р.  Российский государственный педагогический университет им. А. И. Герцена. Статья номер: </a:t>
            </a:r>
            <a:r>
              <a:rPr lang="ru-RU" u="sng" dirty="0">
                <a:latin typeface="Times New Roman" pitchFamily="18" charset="0"/>
                <a:cs typeface="Times New Roman" pitchFamily="18" charset="0"/>
                <a:hlinkClick r:id="rId4" tooltip="Содержание выпуска"/>
              </a:rPr>
              <a:t>187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Год: 2018 С. 59-69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4.Сварник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О. Е. Активность мозга: Специализация нейрона и дифференциация опыта. М.: Изд-во «Институт психологии РАН», 2016. 190 с. (Перспективы психологии)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5.Семеновских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Т.В. Когнитивный компонент в структуре субъективного благополучия детей. Психологическая наука и образование,  </a:t>
            </a:r>
            <a:r>
              <a:rPr lang="ru-RU" u="sng" dirty="0">
                <a:latin typeface="Times New Roman" pitchFamily="18" charset="0"/>
                <a:cs typeface="Times New Roman" pitchFamily="18" charset="0"/>
                <a:hlinkClick r:id="rId5"/>
              </a:rPr>
              <a:t>2021. Том 26. № 5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С. 85–100 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6.Фельдштейн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Д.И. Современное детство как социокультурный и психологический феномен. Universum: Вестник Герценовского университета. 1/2012, </a:t>
            </a:r>
            <a:r>
              <a:rPr lang="ru-RU" u="sng" dirty="0">
                <a:latin typeface="Times New Roman" pitchFamily="18" charset="0"/>
                <a:cs typeface="Times New Roman" pitchFamily="18" charset="0"/>
                <a:hlinkClick r:id="rId6"/>
              </a:rPr>
              <a:t>https://lib.herzen.spb.ru/text/fildshtein_12_1_20_29.pdf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/>
              <a:t>7.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://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nsportal.ru/shkola/raznoe/library/2021/10/29/statya-klipovoe-myshlenie-i-profilaktika-ego-razvitiya-u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dirty="0" smtClean="0"/>
          </a:p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8614992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10491" y="4545323"/>
            <a:ext cx="78659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10491" y="322119"/>
            <a:ext cx="7658099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снизить влияние информационной среды?!</a:t>
            </a:r>
          </a:p>
          <a:p>
            <a:endParaRPr lang="ru-RU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Клиповое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 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мышление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 это преобладание большого объема информации отрывистого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характера, сформированного зачастую стихийно.</a:t>
            </a: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Сознательное развитие 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интеллектуализации психических процессов – это развитие осознанности и произвольности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Интеллектуализация памяти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это 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риобретение памяти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ярко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выраженного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познавательного характера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/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Непосредственно при обучении 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школе мало учат приемам запоминания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ru-RU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области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восприятия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переход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непроизвольного восприятия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целенаправленному произвольному наблюдению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объектом.</a:t>
            </a:r>
          </a:p>
          <a:p>
            <a:pPr algn="ctr"/>
            <a:endParaRPr lang="ru-RU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мышлении – это развитие абстрагирования и обобщения.</a:t>
            </a:r>
            <a:endParaRPr lang="ru-RU" b="1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urgaobr.ru/wp-content/uploads/2023/01/%D0%94%D0%B5%D0%BB.-%D0%B8-%D0%BD%D0%B0%D1%83%D1%87%D0%BD.-%D0%BA%D0%BE%D0%BC%D0%BC%D1%83%D0%BD%D0%B8%D0%BA%D0%B0%D1%86%D0%B8%D0%B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4023" y="4748358"/>
            <a:ext cx="2109642" cy="2109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3883243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611818" y="4407424"/>
            <a:ext cx="796491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b="1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минимизация влияния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современных условий интенсификации и  глобализации,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 «клиповости мышления». А именно профилактика проблем с концентрацией, формирующихся в условиях интенсивной информационной среды сложностей с анализом информации.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30887" y="592873"/>
            <a:ext cx="4841095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itchFamily="18" charset="0"/>
              </a:rPr>
              <a:t>«Ментальная грамотность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это умение использовать существующие знания о биологических и функциональных особенностях человеческого мозга, памяти и творческого мышления для решения задач в различных видах и формах обучения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«ментальной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грамотности»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компенсация не завершившейся в полной мере интеллектуализации психических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процессов и основа формирования компетентности в современном мире.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818" y="1309723"/>
            <a:ext cx="3202800" cy="244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238058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10491" y="4545323"/>
            <a:ext cx="78659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 descr="http://school24-ozersk.ru/images/banners/di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5018" y="504247"/>
            <a:ext cx="7460673" cy="5704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810491" y="732847"/>
            <a:ext cx="2521094" cy="1309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ru-RU" altLang="ru-RU" sz="1300" b="0" i="1" u="none" strike="noStrike" cap="none" normalizeH="0" baseline="0" smtClean="0">
                <a:ln>
                  <a:noFill/>
                </a:ln>
                <a:solidFill>
                  <a:srgbClr val="25262A"/>
                </a:solidFill>
                <a:effectLst/>
                <a:latin typeface="Calibri" panose="020F0502020204030204" pitchFamily="34" charset="0"/>
              </a:rPr>
              <a:t>«А я гоняю большие тексты по диагонали, так быстрее и понятнее. Не отвлекаюсь на какую-то лирическую чепуху, сразу ищу ключевые слова».</a:t>
            </a:r>
            <a:r>
              <a:rPr kumimoji="0" lang="ru-RU" altLang="ru-RU" sz="1300" b="0" i="0" u="none" strike="noStrike" cap="none" normalizeH="0" baseline="0" smtClean="0">
                <a:ln>
                  <a:noFill/>
                </a:ln>
                <a:solidFill>
                  <a:srgbClr val="25262A"/>
                </a:solidFill>
                <a:effectLst/>
                <a:latin typeface="Calibri" panose="020F0502020204030204" pitchFamily="34" charset="0"/>
              </a:rPr>
              <a:t/>
            </a:r>
            <a:br>
              <a:rPr kumimoji="0" lang="ru-RU" altLang="ru-RU" sz="1300" b="0" i="0" u="none" strike="noStrike" cap="none" normalizeH="0" baseline="0" smtClean="0">
                <a:ln>
                  <a:noFill/>
                </a:ln>
                <a:solidFill>
                  <a:srgbClr val="25262A"/>
                </a:solidFill>
                <a:effectLst/>
                <a:latin typeface="Calibri" panose="020F0502020204030204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03647" y="2146444"/>
            <a:ext cx="2408382" cy="142615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ru-RU" altLang="ru-RU" sz="1300" b="0" i="1" u="none" strike="noStrike" cap="none" normalizeH="0" baseline="0" dirty="0" smtClean="0">
                <a:ln>
                  <a:noFill/>
                </a:ln>
                <a:solidFill>
                  <a:srgbClr val="25262A"/>
                </a:solidFill>
                <a:effectLst/>
                <a:latin typeface="Calibri" panose="020F0502020204030204" pitchFamily="34" charset="0"/>
              </a:rPr>
              <a:t>«</a:t>
            </a:r>
            <a:r>
              <a:rPr kumimoji="0" lang="ru-RU" altLang="ru-RU" sz="1300" b="0" i="1" u="none" strike="noStrike" cap="none" normalizeH="0" baseline="0" dirty="0" err="1" smtClean="0">
                <a:ln>
                  <a:noFill/>
                </a:ln>
                <a:solidFill>
                  <a:srgbClr val="25262A"/>
                </a:solidFill>
                <a:effectLst/>
                <a:latin typeface="Calibri" panose="020F0502020204030204" pitchFamily="34" charset="0"/>
              </a:rPr>
              <a:t>Многа</a:t>
            </a:r>
            <a:r>
              <a:rPr kumimoji="0" lang="ru-RU" altLang="ru-RU" sz="1300" b="0" i="1" u="none" strike="noStrike" cap="none" normalizeH="0" baseline="0" dirty="0" smtClean="0">
                <a:ln>
                  <a:noFill/>
                </a:ln>
                <a:solidFill>
                  <a:srgbClr val="25262A"/>
                </a:solidFill>
                <a:effectLst/>
                <a:latin typeface="Calibri" panose="020F0502020204030204" pitchFamily="34" charset="0"/>
              </a:rPr>
              <a:t> </a:t>
            </a:r>
            <a:r>
              <a:rPr kumimoji="0" lang="ru-RU" altLang="ru-RU" sz="1300" b="0" i="1" u="none" strike="noStrike" cap="none" normalizeH="0" baseline="0" dirty="0" err="1" smtClean="0">
                <a:ln>
                  <a:noFill/>
                </a:ln>
                <a:solidFill>
                  <a:srgbClr val="25262A"/>
                </a:solidFill>
                <a:effectLst/>
                <a:latin typeface="Calibri" panose="020F0502020204030204" pitchFamily="34" charset="0"/>
              </a:rPr>
              <a:t>букафф</a:t>
            </a:r>
            <a:r>
              <a:rPr kumimoji="0" lang="ru-RU" altLang="ru-RU" sz="1300" b="0" i="1" u="none" strike="noStrike" cap="none" normalizeH="0" baseline="0" dirty="0" smtClean="0">
                <a:ln>
                  <a:noFill/>
                </a:ln>
                <a:solidFill>
                  <a:srgbClr val="25262A"/>
                </a:solidFill>
                <a:effectLst/>
                <a:latin typeface="Calibri" panose="020F0502020204030204" pitchFamily="34" charset="0"/>
              </a:rPr>
              <a:t>… Это превратилось в настоящее наваждение: как только вижу текст, где больше пары абзацев, хочется его поскорее закрыть!»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568413" y="1245260"/>
            <a:ext cx="3081337" cy="12795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ru-RU" altLang="ru-RU" sz="13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«Я привык спрашивать все, что меня интересует, у Гугл или Яндекс. Просто, понятно, коротко и по существу. Лень копаться в деталях…»</a:t>
            </a:r>
            <a:endParaRPr kumimoji="0" lang="ru-RU" altLang="ru-RU" sz="13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2863779" y="2679823"/>
            <a:ext cx="1703387" cy="107129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ru-RU" altLang="ru-RU" sz="1300" b="0" i="1" u="none" strike="noStrike" cap="none" normalizeH="0" baseline="0" smtClean="0">
                <a:ln>
                  <a:noFill/>
                </a:ln>
                <a:solidFill>
                  <a:srgbClr val="25262A"/>
                </a:solidFill>
                <a:effectLst/>
                <a:latin typeface="Calibri" panose="020F0502020204030204" pitchFamily="34" charset="0"/>
              </a:rPr>
              <a:t>«С трудом вникаю в суть книг, которые читаю к середине я уже забываю его начало».</a:t>
            </a:r>
            <a:r>
              <a:rPr kumimoji="0" lang="ru-RU" altLang="ru-RU" sz="1300" b="0" i="0" u="none" strike="noStrike" cap="none" normalizeH="0" baseline="0" smtClean="0">
                <a:ln>
                  <a:noFill/>
                </a:ln>
                <a:solidFill>
                  <a:srgbClr val="25262A"/>
                </a:solidFill>
                <a:effectLst/>
                <a:latin typeface="Calibri" panose="020F0502020204030204" pitchFamily="34" charset="0"/>
              </a:rPr>
              <a:t/>
            </a:r>
            <a:br>
              <a:rPr kumimoji="0" lang="ru-RU" altLang="ru-RU" sz="1300" b="0" i="0" u="none" strike="noStrike" cap="none" normalizeH="0" baseline="0" smtClean="0">
                <a:ln>
                  <a:noFill/>
                </a:ln>
                <a:solidFill>
                  <a:srgbClr val="25262A"/>
                </a:solidFill>
                <a:effectLst/>
                <a:latin typeface="Calibri" panose="020F0502020204030204" pitchFamily="34" charset="0"/>
              </a:rPr>
            </a:br>
            <a:r>
              <a:rPr kumimoji="0" lang="ru-RU" altLang="ru-RU" sz="1300" b="0" i="1" u="none" strike="noStrike" cap="none" normalizeH="0" baseline="0" smtClean="0">
                <a:ln>
                  <a:noFill/>
                </a:ln>
                <a:solidFill>
                  <a:srgbClr val="25262A"/>
                </a:solidFill>
                <a:effectLst/>
                <a:latin typeface="Calibri" panose="020F0502020204030204" pitchFamily="34" charset="0"/>
              </a:rPr>
              <a:t>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5109081" y="2859520"/>
            <a:ext cx="1949450" cy="5826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Bahnschrift Light Condensed" charset="-52"/>
              </a:rPr>
              <a:t>«Я делаю то, что хочу и все равно, что будет»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6659132" y="732847"/>
            <a:ext cx="1703387" cy="15398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ru-RU" altLang="ru-RU" sz="1300" b="0" i="1" u="none" strike="noStrike" cap="none" normalizeH="0" baseline="0" smtClean="0">
                <a:ln>
                  <a:noFill/>
                </a:ln>
                <a:solidFill>
                  <a:srgbClr val="25262A"/>
                </a:solidFill>
                <a:effectLst/>
                <a:latin typeface="Calibri" panose="020F0502020204030204" pitchFamily="34" charset="0"/>
              </a:rPr>
              <a:t>«С трудом вникаю в суть книг, которые читаю к середине я уже забываю его начало».</a:t>
            </a:r>
            <a:r>
              <a:rPr kumimoji="0" lang="ru-RU" altLang="ru-RU" sz="1300" b="0" i="0" u="none" strike="noStrike" cap="none" normalizeH="0" baseline="0" smtClean="0">
                <a:ln>
                  <a:noFill/>
                </a:ln>
                <a:solidFill>
                  <a:srgbClr val="25262A"/>
                </a:solidFill>
                <a:effectLst/>
                <a:latin typeface="Calibri" panose="020F0502020204030204" pitchFamily="34" charset="0"/>
              </a:rPr>
              <a:t/>
            </a:r>
            <a:br>
              <a:rPr kumimoji="0" lang="ru-RU" altLang="ru-RU" sz="1300" b="0" i="0" u="none" strike="noStrike" cap="none" normalizeH="0" baseline="0" smtClean="0">
                <a:ln>
                  <a:noFill/>
                </a:ln>
                <a:solidFill>
                  <a:srgbClr val="25262A"/>
                </a:solidFill>
                <a:effectLst/>
                <a:latin typeface="Calibri" panose="020F0502020204030204" pitchFamily="34" charset="0"/>
              </a:rPr>
            </a:br>
            <a:r>
              <a:rPr kumimoji="0" lang="ru-RU" altLang="ru-RU" sz="1300" b="0" i="1" u="none" strike="noStrike" cap="none" normalizeH="0" baseline="0" smtClean="0">
                <a:ln>
                  <a:noFill/>
                </a:ln>
                <a:solidFill>
                  <a:srgbClr val="25262A"/>
                </a:solidFill>
                <a:effectLst/>
                <a:latin typeface="Calibri" panose="020F0502020204030204" pitchFamily="34" charset="0"/>
              </a:rPr>
              <a:t>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9421855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10492" y="1161950"/>
            <a:ext cx="77048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itchFamily="18" charset="0"/>
              </a:rPr>
              <a:t>	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7983" y="515378"/>
            <a:ext cx="77048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0000"/>
                </a:solidFill>
                <a:latin typeface="Circe"/>
              </a:rPr>
              <a:t> </a:t>
            </a:r>
            <a:r>
              <a:rPr lang="ru-RU" b="1" dirty="0" smtClean="0">
                <a:solidFill>
                  <a:srgbClr val="000000"/>
                </a:solidFill>
                <a:latin typeface="Circe"/>
              </a:rPr>
              <a:t> </a:t>
            </a: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«ментальной грамотности»</a:t>
            </a:r>
            <a:endParaRPr lang="ru-RU" sz="2400" b="0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06582" y="1039769"/>
            <a:ext cx="770485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itchFamily="18" charset="0"/>
              </a:rPr>
              <a:t>	</a:t>
            </a:r>
            <a:r>
              <a:rPr lang="ru-RU" dirty="0" smtClean="0">
                <a:latin typeface="Times New Roman" panose="02020603050405020304" pitchFamily="18" charset="0"/>
                <a:cs typeface="Times New Roman" pitchFamily="18" charset="0"/>
              </a:rPr>
              <a:t>Предполагает ознакомление с собственным познавательным профилем, познавательным профилем деятельности (орфография, </a:t>
            </a:r>
            <a:r>
              <a:rPr lang="ru-RU" dirty="0" err="1" smtClean="0">
                <a:latin typeface="Times New Roman" panose="02020603050405020304" pitchFamily="18" charset="0"/>
                <a:cs typeface="Times New Roman" pitchFamily="18" charset="0"/>
              </a:rPr>
              <a:t>дизорфография</a:t>
            </a:r>
            <a:r>
              <a:rPr lang="ru-RU" dirty="0" smtClean="0">
                <a:latin typeface="Times New Roman" panose="02020603050405020304" pitchFamily="18" charset="0"/>
                <a:cs typeface="Times New Roman" pitchFamily="18" charset="0"/>
              </a:rPr>
              <a:t>, математика и пр.), способами и приемами развития познавательных процессов.</a:t>
            </a: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itchFamily="18" charset="0"/>
              </a:rPr>
              <a:t>*</a:t>
            </a:r>
            <a:r>
              <a:rPr lang="ru-RU" dirty="0" smtClean="0">
                <a:latin typeface="Times New Roman" panose="02020603050405020304" pitchFamily="18" charset="0"/>
                <a:cs typeface="Times New Roman" pitchFamily="18" charset="0"/>
              </a:rPr>
              <a:t>Познавательный профиль – это особенности </a:t>
            </a:r>
            <a:r>
              <a:rPr lang="ru-RU" dirty="0">
                <a:latin typeface="Times New Roman" panose="02020603050405020304" pitchFamily="18" charset="0"/>
                <a:cs typeface="Times New Roman" pitchFamily="18" charset="0"/>
              </a:rPr>
              <a:t>развития </a:t>
            </a:r>
            <a:r>
              <a:rPr lang="ru-RU" dirty="0" smtClean="0">
                <a:latin typeface="Times New Roman" panose="02020603050405020304" pitchFamily="18" charset="0"/>
                <a:cs typeface="Times New Roman" pitchFamily="18" charset="0"/>
              </a:rPr>
              <a:t>познавательной сферы.</a:t>
            </a:r>
            <a:endParaRPr lang="ru-RU" b="1" dirty="0" smtClean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s://cspsid-pechatniki.ru/800/600/https/ds04.infourok.ru/uploads/ex/09f8/0015ef6f-d5647843/img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cf2.ppt-online.org/files2/slide/g/Giup5tYObvBRIAefqxoZKM4rlT2C8sdgchj7m30Vw/slide-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6185" y="2612042"/>
            <a:ext cx="5045652" cy="3779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7774432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06582" y="496932"/>
            <a:ext cx="77048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itchFamily="18" charset="0"/>
              </a:rPr>
              <a:t>	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33845" y="681598"/>
            <a:ext cx="770485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itchFamily="18" charset="0"/>
              </a:rPr>
              <a:t>	Память – </a:t>
            </a:r>
            <a:r>
              <a:rPr lang="ru-RU" dirty="0" smtClean="0">
                <a:latin typeface="Times New Roman" panose="02020603050405020304" pitchFamily="18" charset="0"/>
                <a:cs typeface="Times New Roman" pitchFamily="18" charset="0"/>
              </a:rPr>
              <a:t>важно знать следующие характеристики памяти: </a:t>
            </a:r>
            <a:r>
              <a:rPr lang="ru-RU" dirty="0"/>
              <a:t>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быстроту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запечатления, точность воспроизведения, длительность сохранения, готовность к использованию сохраненной информации.</a:t>
            </a:r>
            <a:endParaRPr lang="ru-RU" dirty="0" smtClean="0">
              <a:latin typeface="Times New Roman" panose="02020603050405020304" pitchFamily="18" charset="0"/>
              <a:cs typeface="Times New Roman" pitchFamily="18" charset="0"/>
            </a:endParaRPr>
          </a:p>
          <a:p>
            <a:pPr algn="just"/>
            <a:endParaRPr lang="ru-RU" b="1" dirty="0" smtClean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s://cspsid-pechatniki.ru/800/600/https/ds04.infourok.ru/uploads/ex/09f8/0015ef6f-d5647843/img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https://avatars.mds.yandex.net/i?id=564e527e8d8ae5bd8cb32d9a42a8d8d8-3322855-images-thumbs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774" y="2141700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633845" y="136213"/>
            <a:ext cx="77048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0000"/>
                </a:solidFill>
                <a:latin typeface="Circe"/>
              </a:rPr>
              <a:t> </a:t>
            </a:r>
            <a:r>
              <a:rPr lang="ru-RU" sz="2400" b="1" dirty="0" smtClean="0">
                <a:solidFill>
                  <a:srgbClr val="000000"/>
                </a:solidFill>
                <a:latin typeface="Circe"/>
              </a:rPr>
              <a:t> </a:t>
            </a: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«ментальной грамотности»</a:t>
            </a:r>
            <a:endParaRPr lang="ru-RU" sz="2400" b="0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0912514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10492" y="1161950"/>
            <a:ext cx="77048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itchFamily="18" charset="0"/>
              </a:rPr>
              <a:t>	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06582" y="700285"/>
            <a:ext cx="770485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itchFamily="18" charset="0"/>
              </a:rPr>
              <a:t>	Внимание – характеризуется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объемом, устойчивостью, концентрацией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сосредоточенностью, распределением, переключаемостью.</a:t>
            </a:r>
            <a:endParaRPr lang="ru-RU" b="1" dirty="0" smtClean="0">
              <a:latin typeface="Times New Roman" panose="02020603050405020304" pitchFamily="18" charset="0"/>
              <a:cs typeface="Times New Roman" pitchFamily="18" charset="0"/>
            </a:endParaRPr>
          </a:p>
          <a:p>
            <a:pPr algn="just"/>
            <a:endParaRPr lang="ru-RU" b="1" dirty="0" smtClean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s://cspsid-pechatniki.ru/800/600/https/ds04.infourok.ru/uploads/ex/09f8/0015ef6f-d5647843/img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i.ytimg.com/vi/jsLiNai4ORk/mqdefaul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180" y="1811154"/>
            <a:ext cx="5203247" cy="2926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06583" y="5204935"/>
            <a:ext cx="77048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Восприятие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 предметность, константность, целостность, апперцепция, структурность, осмысленность, иллюзия, избирательность.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05247" y="233330"/>
            <a:ext cx="77048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0000"/>
                </a:solidFill>
                <a:latin typeface="Circe"/>
              </a:rPr>
              <a:t> </a:t>
            </a:r>
            <a:r>
              <a:rPr lang="ru-RU" b="1" dirty="0" smtClean="0">
                <a:solidFill>
                  <a:srgbClr val="000000"/>
                </a:solidFill>
                <a:latin typeface="Circe"/>
              </a:rPr>
              <a:t> </a:t>
            </a: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«ментальной грамотности»</a:t>
            </a:r>
            <a:endParaRPr lang="ru-RU" sz="2400" b="0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3145084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10492" y="1161950"/>
            <a:ext cx="77048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itchFamily="18" charset="0"/>
              </a:rPr>
              <a:t>	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1499" y="771328"/>
            <a:ext cx="770485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itchFamily="18" charset="0"/>
              </a:rPr>
              <a:t>	Воображение -</a:t>
            </a:r>
            <a:r>
              <a:rPr lang="ru-RU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itchFamily="18" charset="0"/>
              </a:rPr>
              <a:t>к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ведущим характеристикам воображения относятся яркость, отчетливость, реалистичность, контролируемость, степень активности образов.</a:t>
            </a:r>
            <a:endParaRPr lang="ru-RU" dirty="0" smtClean="0">
              <a:latin typeface="Times New Roman" panose="02020603050405020304" pitchFamily="18" charset="0"/>
              <a:cs typeface="Times New Roman" pitchFamily="18" charset="0"/>
            </a:endParaRPr>
          </a:p>
          <a:p>
            <a:pPr algn="just"/>
            <a:endParaRPr lang="ru-RU" b="1" dirty="0" smtClean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s://cspsid-pechatniki.ru/800/600/https/ds04.infourok.ru/uploads/ex/09f8/0015ef6f-d5647843/img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s://i.pinimg.com/236x/61/2d/7c/612d7c77b70ba86ab86565e1c58d3761.jpg?nii=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348" y="1900614"/>
            <a:ext cx="4489161" cy="3366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05247" y="284787"/>
            <a:ext cx="77048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0000"/>
                </a:solidFill>
                <a:latin typeface="Circe"/>
              </a:rPr>
              <a:t> </a:t>
            </a:r>
            <a:r>
              <a:rPr lang="ru-RU" sz="2400" b="1" dirty="0" smtClean="0">
                <a:solidFill>
                  <a:srgbClr val="000000"/>
                </a:solidFill>
                <a:latin typeface="Circe"/>
              </a:rPr>
              <a:t> </a:t>
            </a: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«ментальной грамотности»</a:t>
            </a:r>
            <a:endParaRPr lang="ru-RU" sz="2400" b="0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3794758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10492" y="1161950"/>
            <a:ext cx="77048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itchFamily="18" charset="0"/>
              </a:rPr>
              <a:t>	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15638" y="255992"/>
            <a:ext cx="77048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0000"/>
                </a:solidFill>
                <a:latin typeface="Circe"/>
              </a:rPr>
              <a:t> </a:t>
            </a:r>
            <a:r>
              <a:rPr lang="ru-RU" b="1" dirty="0" smtClean="0">
                <a:solidFill>
                  <a:srgbClr val="000000"/>
                </a:solidFill>
                <a:latin typeface="Circe"/>
              </a:rPr>
              <a:t> </a:t>
            </a: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«ментальной грамотности»</a:t>
            </a:r>
            <a:endParaRPr lang="ru-RU" sz="2400" b="0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23637" y="982047"/>
            <a:ext cx="770485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itchFamily="18" charset="0"/>
              </a:rPr>
              <a:t>	Мышление – </a:t>
            </a:r>
            <a:r>
              <a:rPr lang="ru-RU" dirty="0" smtClean="0">
                <a:latin typeface="Times New Roman" panose="02020603050405020304" pitchFamily="18" charset="0"/>
                <a:cs typeface="Times New Roman" pitchFamily="18" charset="0"/>
              </a:rPr>
              <a:t>характеризуется: по формам мышления, по преобладанию логических операций. А так же по индивидуальным особенностям - самостоятельностью ,гибкостью , инертность ,темпом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мыслительных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процессов, широтой , критичностью 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b="1" dirty="0" smtClean="0">
              <a:latin typeface="Times New Roman" panose="02020603050405020304" pitchFamily="18" charset="0"/>
              <a:cs typeface="Times New Roman" pitchFamily="18" charset="0"/>
            </a:endParaRPr>
          </a:p>
          <a:p>
            <a:pPr algn="just"/>
            <a:endParaRPr lang="ru-RU" b="1" dirty="0" smtClean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s://cspsid-pechatniki.ru/800/600/https/ds04.infourok.ru/uploads/ex/09f8/0015ef6f-d5647843/img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i.pinimg.com/originals/b9/5f/a8/b95fa84dad9a917df453e95db206eb3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0208" y="2803489"/>
            <a:ext cx="5097606" cy="3186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2629734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1186</TotalTime>
  <Words>774</Words>
  <Application>Microsoft Office PowerPoint</Application>
  <PresentationFormat>Экран (4:3)</PresentationFormat>
  <Paragraphs>97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Bahnschrift Light Condensed</vt:lpstr>
      <vt:lpstr>Calibri</vt:lpstr>
      <vt:lpstr>Circe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профилактика «клиповости» мышления</vt:lpstr>
      <vt:lpstr> профилактика «клиповости» мышления</vt:lpstr>
      <vt:lpstr> профилактика «клиповости» мышления</vt:lpstr>
      <vt:lpstr> профилактика «клиповости» мышления</vt:lpstr>
      <vt:lpstr> профилактика «клиповости» мышления</vt:lpstr>
      <vt:lpstr>Презентация PowerPoint</vt:lpstr>
    </vt:vector>
  </TitlesOfParts>
  <Company>PJSC "New Engineering Technologies"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Pers</cp:lastModifiedBy>
  <cp:revision>278</cp:revision>
  <dcterms:created xsi:type="dcterms:W3CDTF">2016-11-18T14:12:19Z</dcterms:created>
  <dcterms:modified xsi:type="dcterms:W3CDTF">2023-04-23T04:49:07Z</dcterms:modified>
</cp:coreProperties>
</file>