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90" r:id="rId4"/>
    <p:sldId id="280" r:id="rId5"/>
    <p:sldId id="281" r:id="rId6"/>
    <p:sldId id="282" r:id="rId7"/>
    <p:sldId id="291" r:id="rId8"/>
    <p:sldId id="283" r:id="rId9"/>
    <p:sldId id="292" r:id="rId10"/>
    <p:sldId id="284" r:id="rId11"/>
    <p:sldId id="293" r:id="rId12"/>
    <p:sldId id="294" r:id="rId13"/>
    <p:sldId id="286" r:id="rId14"/>
    <p:sldId id="287" r:id="rId15"/>
    <p:sldId id="295" r:id="rId16"/>
    <p:sldId id="296" r:id="rId17"/>
    <p:sldId id="297" r:id="rId18"/>
    <p:sldId id="298" r:id="rId19"/>
    <p:sldId id="32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58"/>
            <p14:sldId id="290"/>
            <p14:sldId id="280"/>
            <p14:sldId id="281"/>
            <p14:sldId id="282"/>
            <p14:sldId id="291"/>
            <p14:sldId id="283"/>
            <p14:sldId id="292"/>
            <p14:sldId id="284"/>
            <p14:sldId id="293"/>
            <p14:sldId id="294"/>
            <p14:sldId id="286"/>
            <p14:sldId id="287"/>
            <p14:sldId id="295"/>
            <p14:sldId id="296"/>
            <p14:sldId id="297"/>
            <p14:sldId id="298"/>
            <p14:sldId id="32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04" autoAdjust="0"/>
  </p:normalViewPr>
  <p:slideViewPr>
    <p:cSldViewPr snapToGrid="0">
      <p:cViewPr varScale="1">
        <p:scale>
          <a:sx n="99" d="100"/>
          <a:sy n="99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63987813125979E-2"/>
          <c:y val="2.876022434210215E-2"/>
          <c:w val="0.68713834765954862"/>
          <c:h val="0.889220844965921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Стартовая диагностика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Блок 1</c:v>
                </c:pt>
                <c:pt idx="1">
                  <c:v>Блок 2</c:v>
                </c:pt>
                <c:pt idx="2">
                  <c:v>Блок 3</c:v>
                </c:pt>
                <c:pt idx="3">
                  <c:v>Блок 4</c:v>
                </c:pt>
                <c:pt idx="4">
                  <c:v>Блок 5</c:v>
                </c:pt>
                <c:pt idx="5">
                  <c:v>Блок 6</c:v>
                </c:pt>
                <c:pt idx="6">
                  <c:v>Блок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19.5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3.5</c:v>
                </c:pt>
                <c:pt idx="5">
                  <c:v>15.5</c:v>
                </c:pt>
                <c:pt idx="6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1B-41B1-9E53-FD4D0D82DC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Блок 1</c:v>
                </c:pt>
                <c:pt idx="1">
                  <c:v>Блок 2</c:v>
                </c:pt>
                <c:pt idx="2">
                  <c:v>Блок 3</c:v>
                </c:pt>
                <c:pt idx="3">
                  <c:v>Блок 4</c:v>
                </c:pt>
                <c:pt idx="4">
                  <c:v>Блок 5</c:v>
                </c:pt>
                <c:pt idx="5">
                  <c:v>Блок 6</c:v>
                </c:pt>
                <c:pt idx="6">
                  <c:v>Блок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19.5</c:v>
                </c:pt>
                <c:pt idx="1">
                  <c:v>7</c:v>
                </c:pt>
                <c:pt idx="2">
                  <c:v>3.5</c:v>
                </c:pt>
                <c:pt idx="3">
                  <c:v>6.5</c:v>
                </c:pt>
                <c:pt idx="4">
                  <c:v>4.5</c:v>
                </c:pt>
                <c:pt idx="5">
                  <c:v>17</c:v>
                </c:pt>
                <c:pt idx="6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1B-41B1-9E53-FD4D0D82DCB1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0641408"/>
        <c:axId val="120642944"/>
      </c:lineChart>
      <c:catAx>
        <c:axId val="12064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642944"/>
        <c:crosses val="autoZero"/>
        <c:auto val="1"/>
        <c:lblAlgn val="ctr"/>
        <c:lblOffset val="100"/>
        <c:noMultiLvlLbl val="0"/>
      </c:catAx>
      <c:valAx>
        <c:axId val="120642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b="0" dirty="0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6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30182298772395"/>
          <c:y val="0.34007781524407177"/>
          <c:w val="0.26177118316390591"/>
          <c:h val="0.372135480626169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D791-5C4F-4A46-9534-4927859252E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555B-C9E5-472A-9AE3-6EE9D46C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0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C2DF-F83B-4462-996D-F7183A4809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1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89527"/>
            <a:ext cx="610464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11607-0001-4AC6-9046-99F7F599A89B}"/>
              </a:ext>
            </a:extLst>
          </p:cNvPr>
          <p:cNvSpPr txBox="1"/>
          <p:nvPr/>
        </p:nvSpPr>
        <p:spPr>
          <a:xfrm>
            <a:off x="562889" y="5102395"/>
            <a:ext cx="4601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A460F-D9C1-4BD1-B0AB-6E4D7DB6C3BA}"/>
              </a:ext>
            </a:extLst>
          </p:cNvPr>
          <p:cNvSpPr/>
          <p:nvPr/>
        </p:nvSpPr>
        <p:spPr>
          <a:xfrm>
            <a:off x="5490720" y="2410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Шульга О.М.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7776675" cy="22765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уровень овладения школьниками логико-алгоритмической стратегией мышления, основываясь на анализе данных изучения умения учащихся действовать по алгоритму орфографического правила.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7375" y="703744"/>
            <a:ext cx="6539082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Алгоритмический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273369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046" y="2128483"/>
            <a:ext cx="7128791" cy="355171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Уточнять базовые представления о частях речи.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Формировать умение действовать по алгоритму  орфографического правила.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Учить выполнять ряд поэтапных задач для достижения поставленной цели.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Формировать умение оценивать выполненную работу (самоконтроль).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6FEC5D3-EE18-484E-AF52-F2732DAC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46" y="445867"/>
            <a:ext cx="6539082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36856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7760" y="1508034"/>
            <a:ext cx="7988479" cy="512736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моторных навыков школьников.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Формировать умение обводить по контуру.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Учить регулировать силу нажима во время письма.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Формировать правильный захват карандаша.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Закреплять и совершенствовать выполнение простых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(штриховки, копирование простых изображений, зеркальное копирование, копирование с учетом клеток)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Уточнять навыки ориентировки на листе бумаги.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Совершенствовать навыки письма.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C7F059-C141-43AF-B67F-F4CC6AC8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7" y="91976"/>
            <a:ext cx="7377077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152282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68" y="1616932"/>
            <a:ext cx="7869890" cy="488970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исследование как биологического зрения (выписка из медицинской карты), так и состояния оптико-пространственного гнозиса и праксиса, изучение речезрительных функций на материале элементов букв и букв алфавита, сформированности навыков ориентировки в частях собственного тела, а также умение ориентироваться в окружающем пространстве.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Совершенствовать зрительно-пространственный гнозис и праксис.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Уточнять навыки ориентировки в пространстве.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Формировать умение конструировать и реконструировать изображения (в том числе буквы).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7016" y="296132"/>
            <a:ext cx="6539082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Зрительно-пространственный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156354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646538"/>
            <a:ext cx="7504498" cy="270857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языковых лингвистических способностей оценивались состоя­ние их фонематических, лексических и грамматических компонентов у школь­ников.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599" y="735465"/>
            <a:ext cx="7263866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Речевой блок</a:t>
            </a:r>
          </a:p>
        </p:txBody>
      </p:sp>
    </p:spTree>
    <p:extLst>
      <p:ext uri="{BB962C8B-B14F-4D97-AF65-F5344CB8AC3E}">
        <p14:creationId xmlns:p14="http://schemas.microsoft.com/office/powerpoint/2010/main" val="146467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6375" y="1697102"/>
            <a:ext cx="7918356" cy="480713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Совершенствовать фонематическое восприятие.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Формировать умение находить ударные и безударные гласные в словах.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Учить определять ударный слог в словах.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Увеличивать объем и совершенствовать качество номинативного словаря.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Совершенствовать умение называть действия по предъявленному предмету.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Учить подбирать определения к слову, обозначающему предмет.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Учить подбирать слова-синонимы и антонимы.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Совершенствовать навыки письменной речи в сочинении, диктантах и изложении.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Уточнять написание словарных слов.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Совершенствовать навыки определения грамматической категории слов в предложении.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B758841-E7DD-491E-9772-2AF4BA49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75" y="164546"/>
            <a:ext cx="7174946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блок</a:t>
            </a:r>
          </a:p>
        </p:txBody>
      </p:sp>
    </p:spTree>
    <p:extLst>
      <p:ext uri="{BB962C8B-B14F-4D97-AF65-F5344CB8AC3E}">
        <p14:creationId xmlns:p14="http://schemas.microsoft.com/office/powerpoint/2010/main" val="365553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6375" y="1508877"/>
            <a:ext cx="8051250" cy="53491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Учить употреблять существительные в единственном и множественном числе.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Учить согласовывать существительное и прилагательное  в роде и числе.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Учить дифференцировать глаголы единственного и множественного числа настоящего времени.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Учить  дифференцировать глаголы совершенного и несовершенного вида, а также глаголы прошедшего времени по родам.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Учить образовывать притяжательные прилагательные.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Учить образовывать названия детенышей животных.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Формировать понимание грамматического значения суффиксов.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Формировать умение подбирать родственные слова.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19) Тренировать в подборе родственных слов.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Учить находить в словах общую морфему.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 Совершенствовать навыки работы с текстом.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B758841-E7DD-491E-9772-2AF4BA49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75" y="188077"/>
            <a:ext cx="7287214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Речевой блок</a:t>
            </a:r>
          </a:p>
        </p:txBody>
      </p:sp>
    </p:spTree>
    <p:extLst>
      <p:ext uri="{BB962C8B-B14F-4D97-AF65-F5344CB8AC3E}">
        <p14:creationId xmlns:p14="http://schemas.microsoft.com/office/powerpoint/2010/main" val="291007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4074" y="2473693"/>
            <a:ext cx="7969296" cy="21488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исследование кратковременной и долговременной вербальной слуховой, зрительной памяти, а также изучение концентрации, распределения и переключаемости внимания.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F4A612-8117-4A4A-9F2E-A992298B604F}"/>
              </a:ext>
            </a:extLst>
          </p:cNvPr>
          <p:cNvSpPr txBox="1">
            <a:spLocks/>
          </p:cNvSpPr>
          <p:nvPr/>
        </p:nvSpPr>
        <p:spPr>
          <a:xfrm>
            <a:off x="634377" y="597151"/>
            <a:ext cx="7416824" cy="1320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-практический блок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6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952" y="1530417"/>
            <a:ext cx="7969296" cy="51398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Формировать умение анализировать (структуру предложения, состав слова, деление слова на слоги.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Совершенствовать навыки синтеза (составления предложения из слов, данных в беспорядке).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Совершенствовать навыки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слогоделения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переноса.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Уточнять и совершенствовать навыки фонематического анализа (определение первого, последующего, последнего звука в словах, а также количества звуков в слоге и слове).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Закреплять навыки дифференцировки звуков по различным признакам (звонкости/глухости, мягкости).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Совершенствовать навыки запоминания (как механического, так и осмысленного) с опорой на различные виды анализаторов (зрительный, слуховой).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F4A612-8117-4A4A-9F2E-A992298B604F}"/>
              </a:ext>
            </a:extLst>
          </p:cNvPr>
          <p:cNvSpPr txBox="1">
            <a:spLocks/>
          </p:cNvSpPr>
          <p:nvPr/>
        </p:nvSpPr>
        <p:spPr>
          <a:xfrm>
            <a:off x="624752" y="308393"/>
            <a:ext cx="7416824" cy="1320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-практический блок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7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043" y="602507"/>
            <a:ext cx="6914729" cy="58715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38816"/>
              </p:ext>
            </p:extLst>
          </p:nvPr>
        </p:nvGraphicFramePr>
        <p:xfrm>
          <a:off x="596872" y="1293927"/>
          <a:ext cx="773291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54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739" y="1581959"/>
            <a:ext cx="7452320" cy="4176464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все больше растет число учащихся с проблемами несформированности навыка орфографически правильного письма.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овладение орфографическими знаниями, умениями и навыками лежит в основе усвоения учебных программ по различным общеобразовательным предметам.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0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34" y="2844547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871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580" y="1967166"/>
            <a:ext cx="7632848" cy="388077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навык письма является особой разновидностью речевого навыка, включается в качестве компонента в письменную деятельность и в сво­ём развитии базируется на высоком уровне развития устной речи.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74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56823"/>
            <a:ext cx="7886698" cy="99874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орфографических нарушений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408" y="1805083"/>
            <a:ext cx="7869890" cy="488970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Алгоритмический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Гностико-практический блок.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1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272" y="2280365"/>
            <a:ext cx="7459579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блоке были выделены уровни сформированности навыка, соответствующие определенному количеству баллов: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неудовлетворительный,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низкий,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удовлетворительный,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8252" y="63257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6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498" y="2567680"/>
            <a:ext cx="7530657" cy="3880773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осознание ребенком значимости владения орфографически-правильным письмом, понимание значимости письменной речи как средства общения с другими людьми, познания окружающей действительности, развития личности, необходимости использования письменной речи в процессе жизнедеятельности.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5206" y="476672"/>
            <a:ext cx="7530657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Мотивационный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20657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4022" y="735515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Мотивационный блок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6302" y="1754606"/>
            <a:ext cx="7632848" cy="42770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которыми может столкнуться человек, не владеющий навыками орфографически правильного письма.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положительный и привлекательный образ грамотного человека.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о возможностях, открывающихся перед человеком, владеющим навыками орфографически правильного письма и грамотной речи.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основные направления для достижения учащимися необходимого уровня сформированности орфографически правильного письма.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205" y="2636912"/>
            <a:ext cx="7460015" cy="242053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исследование знания учащимися понятия «орфографическое правило» и способности воспроизводить правила по памяти.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5206" y="548680"/>
            <a:ext cx="7248259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379563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5206" y="1872767"/>
            <a:ext cx="7556268" cy="437402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задачи: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Закреплять навык воспроизведения текста орфографического правила по памяти.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Уточнять знания основных терминов (звук, буква, слог, слово, предложение) и учить применять их в учебной практике.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Формировать навыки грамотной письменной речи на материале диктанта, изложения, сочинения, на материале слов из словаря.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6CA67B-5E14-4A40-8FC3-F21A24FEFFFC}"/>
              </a:ext>
            </a:extLst>
          </p:cNvPr>
          <p:cNvSpPr txBox="1">
            <a:spLocks/>
          </p:cNvSpPr>
          <p:nvPr/>
        </p:nvSpPr>
        <p:spPr>
          <a:xfrm>
            <a:off x="625206" y="338956"/>
            <a:ext cx="7354137" cy="1320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80376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961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Профиль орфографических нарушений</vt:lpstr>
      <vt:lpstr>Презентация PowerPoint</vt:lpstr>
      <vt:lpstr>Профиль дизорфографии. Мотивационный блок</vt:lpstr>
      <vt:lpstr>Профиль дизорфографии.  Мотивационный блок</vt:lpstr>
      <vt:lpstr>Профиль дизорфографии.  Фактический блок</vt:lpstr>
      <vt:lpstr>Презентация PowerPoint</vt:lpstr>
      <vt:lpstr>Профиль дизорфографии. Алгоритмический блок</vt:lpstr>
      <vt:lpstr>Профиль дизорфографии. Алгоритмический блок</vt:lpstr>
      <vt:lpstr>Профиль дизорфографии.  Моторный блок</vt:lpstr>
      <vt:lpstr>Профиль дизорфографии. Зрительно-пространственный блок</vt:lpstr>
      <vt:lpstr>Профиль дизорфографии. Речевой блок</vt:lpstr>
      <vt:lpstr>Профиль дизорфографии. Речевой блок</vt:lpstr>
      <vt:lpstr>Профиль дизорфографии.  Речевой блок</vt:lpstr>
      <vt:lpstr>Презентация PowerPoint</vt:lpstr>
      <vt:lpstr>Презентация PowerPoint</vt:lpstr>
      <vt:lpstr>Профиль дизорфографии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151</cp:revision>
  <dcterms:created xsi:type="dcterms:W3CDTF">2016-11-18T14:12:19Z</dcterms:created>
  <dcterms:modified xsi:type="dcterms:W3CDTF">2023-05-16T19:38:52Z</dcterms:modified>
</cp:coreProperties>
</file>