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7" r:id="rId4"/>
    <p:sldId id="280" r:id="rId5"/>
    <p:sldId id="279" r:id="rId6"/>
    <p:sldId id="317" r:id="rId7"/>
    <p:sldId id="318" r:id="rId8"/>
    <p:sldId id="281" r:id="rId9"/>
    <p:sldId id="289" r:id="rId10"/>
    <p:sldId id="274" r:id="rId11"/>
    <p:sldId id="315" r:id="rId12"/>
    <p:sldId id="322" r:id="rId13"/>
    <p:sldId id="323" r:id="rId14"/>
    <p:sldId id="32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58"/>
            <p14:sldId id="277"/>
            <p14:sldId id="280"/>
            <p14:sldId id="279"/>
            <p14:sldId id="317"/>
            <p14:sldId id="318"/>
            <p14:sldId id="281"/>
            <p14:sldId id="289"/>
            <p14:sldId id="274"/>
            <p14:sldId id="315"/>
            <p14:sldId id="322"/>
            <p14:sldId id="323"/>
            <p14:sldId id="32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63987813125979E-2"/>
          <c:y val="2.876022434210215E-2"/>
          <c:w val="0.68713834765954862"/>
          <c:h val="0.889220844965921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Стартовая диагностика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Блок 1</c:v>
                </c:pt>
                <c:pt idx="1">
                  <c:v>Блок 2</c:v>
                </c:pt>
                <c:pt idx="2">
                  <c:v>Блок 3</c:v>
                </c:pt>
                <c:pt idx="3">
                  <c:v>Блок 4</c:v>
                </c:pt>
                <c:pt idx="4">
                  <c:v>Блок 5</c:v>
                </c:pt>
                <c:pt idx="5">
                  <c:v>Блок 6</c:v>
                </c:pt>
                <c:pt idx="6">
                  <c:v>Блок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19.5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3.5</c:v>
                </c:pt>
                <c:pt idx="5">
                  <c:v>15.5</c:v>
                </c:pt>
                <c:pt idx="6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1B-41B1-9E53-FD4D0D82DC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Блок 1</c:v>
                </c:pt>
                <c:pt idx="1">
                  <c:v>Блок 2</c:v>
                </c:pt>
                <c:pt idx="2">
                  <c:v>Блок 3</c:v>
                </c:pt>
                <c:pt idx="3">
                  <c:v>Блок 4</c:v>
                </c:pt>
                <c:pt idx="4">
                  <c:v>Блок 5</c:v>
                </c:pt>
                <c:pt idx="5">
                  <c:v>Блок 6</c:v>
                </c:pt>
                <c:pt idx="6">
                  <c:v>Блок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19.5</c:v>
                </c:pt>
                <c:pt idx="1">
                  <c:v>7</c:v>
                </c:pt>
                <c:pt idx="2">
                  <c:v>3.5</c:v>
                </c:pt>
                <c:pt idx="3">
                  <c:v>6.5</c:v>
                </c:pt>
                <c:pt idx="4">
                  <c:v>4.5</c:v>
                </c:pt>
                <c:pt idx="5">
                  <c:v>17</c:v>
                </c:pt>
                <c:pt idx="6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1B-41B1-9E53-FD4D0D82DCB1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9744448"/>
        <c:axId val="429746016"/>
      </c:lineChart>
      <c:catAx>
        <c:axId val="42974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9746016"/>
        <c:crosses val="autoZero"/>
        <c:auto val="1"/>
        <c:lblAlgn val="ctr"/>
        <c:lblOffset val="100"/>
        <c:noMultiLvlLbl val="0"/>
      </c:catAx>
      <c:valAx>
        <c:axId val="429746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b="0" dirty="0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974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30182298772395"/>
          <c:y val="0.34007781524407177"/>
          <c:w val="0.26177118316390591"/>
          <c:h val="0.372135480626169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D791-5C4F-4A46-9534-4927859252E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555B-C9E5-472A-9AE3-6EE9D46C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0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8C98-5EC7-440F-9002-D897C8289A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C2DF-F83B-4462-996D-F7183A4809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1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89527"/>
            <a:ext cx="610464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11607-0001-4AC6-9046-99F7F599A89B}"/>
              </a:ext>
            </a:extLst>
          </p:cNvPr>
          <p:cNvSpPr txBox="1"/>
          <p:nvPr/>
        </p:nvSpPr>
        <p:spPr>
          <a:xfrm>
            <a:off x="226328" y="5083974"/>
            <a:ext cx="480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диагностических методик для формирования «Профиля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A460F-D9C1-4BD1-B0AB-6E4D7DB6C3BA}"/>
              </a:ext>
            </a:extLst>
          </p:cNvPr>
          <p:cNvSpPr/>
          <p:nvPr/>
        </p:nvSpPr>
        <p:spPr>
          <a:xfrm>
            <a:off x="5490720" y="2410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Шульга О.М.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572" y="2420888"/>
            <a:ext cx="6347714" cy="220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П=Р:К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показатель по блоку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результат учащегося в ходе обследования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параметров внутри блока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0372" y="752128"/>
            <a:ext cx="653908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расчета показателей по профилю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78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52" y="977235"/>
            <a:ext cx="7632848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исследования: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852" y="1700808"/>
            <a:ext cx="7274769" cy="4412563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школьников с ОВЗ по профилю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свидетельствуют, что по всем блокам наблюдаются показатели ниже возрастной нормы.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трудности у обучающихся с ОВЗ составили задания речевого блока.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серьезные трудности наблюдались по показателям фактического, моторного, зрительно-пространственного и гностико-практического блоков.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8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893" y="209550"/>
            <a:ext cx="6914729" cy="903909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учащегося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358122"/>
              </p:ext>
            </p:extLst>
          </p:nvPr>
        </p:nvGraphicFramePr>
        <p:xfrm>
          <a:off x="596872" y="1293927"/>
          <a:ext cx="773291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54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14400" y="31722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работы учащегося 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и итоговая диагностика</a:t>
            </a:r>
          </a:p>
        </p:txBody>
      </p:sp>
      <p:pic>
        <p:nvPicPr>
          <p:cNvPr id="31749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739900"/>
            <a:ext cx="3795713" cy="4445000"/>
          </a:xfrm>
        </p:spPr>
      </p:pic>
      <p:pic>
        <p:nvPicPr>
          <p:cNvPr id="31750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388" y="1722438"/>
            <a:ext cx="4391025" cy="4443412"/>
          </a:xfrm>
        </p:spPr>
      </p:pic>
    </p:spTree>
    <p:extLst>
      <p:ext uri="{BB962C8B-B14F-4D97-AF65-F5344CB8AC3E}">
        <p14:creationId xmlns:p14="http://schemas.microsoft.com/office/powerpoint/2010/main" val="343671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4797" y="441713"/>
            <a:ext cx="6851104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эффективности 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9738" y="1481977"/>
            <a:ext cx="7944524" cy="506143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 помощью методов статистической обработки данных удалось подтвердить результативность коррекционно-профилактической работы по блокам со 2 по 7 (включительно).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смотря на то, что методы статистической обработки показали значимость положительных сдвигов в ЭГ по показателям со 2 по 7 включительно, однако качественный анализ результатов позволил нам сделать вывод о том, что по двум блокам результативность оказалась все же не столь высокой – это блок 6 (Речевой), и блок 7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7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34" y="2844547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871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739" y="1581959"/>
            <a:ext cx="7452320" cy="4176464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все больше растет число учащихся с проблемами несформированности навыка орфографически правильного письма.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овладение орфографическими знаниями, умениями и навыками лежит в основе усвоения учебных программ по различным общеобразовательным предметам.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0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08" y="1009651"/>
            <a:ext cx="7014042" cy="46645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уровня актуального психического развития школьников, может способствовать определению структуры нарушения овладения орфогра­фией, конкретизации работы по формированию «ментальной грамотности».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логопедической литературе дизорфография определяется как стойкое и специфическое нарушение в овладении орфографическими знаниями, умениями и навыками (Р.И. Лалаева, Л.Г. Парамонова, И.В. Прищепова и др.)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446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56823"/>
            <a:ext cx="7886698" cy="9987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408" y="1805083"/>
            <a:ext cx="7869890" cy="488970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Алгоритмический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Зрительно-пространственный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блок.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Гностико-практический блок.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1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80" y="629077"/>
            <a:ext cx="6626697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недостаткам существующей системы коррекции дизорфографии мы относим следующее: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215" y="2133600"/>
            <a:ext cx="7632235" cy="454403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индивидуального подхода в работе с детьми с трудностями формирования орфографического навыка.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комплексной системы диагностики, позволяющей выявить индивидуальные особенности в формировании орфографического навыка каждого учащегося.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 современной системы сопровождения и предупреждения проблемы формирования орфографического навыка письма у учащихся.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0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3199115" y="3095466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4609" y="4441074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181085" y="5947539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74610" y="1726151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87437" y="3095466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933834" y="4430782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47205" y="5845914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54133" y="1772185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8795" y="1298485"/>
            <a:ext cx="28560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овладению орфографическим навыком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636" y="2633801"/>
            <a:ext cx="28803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орфографических правил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0175" y="3969117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дизорфографии.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Р.И. Лалаева, И.В. Прищепова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290" y="5485874"/>
            <a:ext cx="28803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графо-моторного навыка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795" y="141474"/>
            <a:ext cx="286229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профиля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9115" y="150222"/>
            <a:ext cx="35331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</a:p>
          <a:p>
            <a:pPr algn="ctr"/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270" y="147372"/>
            <a:ext cx="22862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параметров / баллы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714" y="1309447"/>
            <a:ext cx="352678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изучения отношения к учебным предметам. Г.Г. Казанцева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9216" y="1568363"/>
            <a:ext cx="9361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/ 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0175" y="2650801"/>
            <a:ext cx="3573659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воспроизведение правила, диктант, изложение, сочинение</a:t>
            </a: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153" y="2910800"/>
            <a:ext cx="9176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/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610" y="3969117"/>
            <a:ext cx="28803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Алгоритмический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действовать по алгоритму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2845" y="4246116"/>
            <a:ext cx="8922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/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805" y="5208875"/>
            <a:ext cx="36004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диагностика обследования письма и чтения младших школьников. Т.В. Ахутина</a:t>
            </a:r>
          </a:p>
          <a:p>
            <a:pPr algn="ctr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сформированности графо-моторных навыков. Г.И. Коршунова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2844" y="5661248"/>
            <a:ext cx="8922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/ 16</a:t>
            </a:r>
          </a:p>
        </p:txBody>
      </p:sp>
    </p:spTree>
    <p:extLst>
      <p:ext uri="{BB962C8B-B14F-4D97-AF65-F5344CB8AC3E}">
        <p14:creationId xmlns:p14="http://schemas.microsoft.com/office/powerpoint/2010/main" val="39764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3197537" y="4149080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179637" y="5872977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11001" y="2132856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04179" y="4141936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04179" y="5892080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04179" y="2186392"/>
            <a:ext cx="8644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8636" y="1486767"/>
            <a:ext cx="3224446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Зрительно-пространственный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биологического зрения, умение воспринимать пространственные отношения и ориентироваться в пространстве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744" y="3579688"/>
            <a:ext cx="326952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Состоя­ние фонематических, лексических и грамматических компонентов речи</a:t>
            </a:r>
            <a:endParaRPr lang="ru-RU" sz="16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971" y="3533521"/>
            <a:ext cx="29735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дизорфографии.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Р.И. Лалаева,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Прищепова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744" y="5297141"/>
            <a:ext cx="331395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Гностико-практический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операций анализа и синтеза, памяти, зрительного и слухового восприятия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433" y="250514"/>
            <a:ext cx="322444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профиля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3728" y="247039"/>
            <a:ext cx="327851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</a:p>
          <a:p>
            <a:pPr algn="ctr"/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50514"/>
            <a:ext cx="22862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параметров / баллы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9776" y="1432905"/>
            <a:ext cx="2974403" cy="1461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методы, описанные в работах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Н. Богоявленского, Р. И. Лалаевой, Е. Ф.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Соботович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Ф. Спировой и др.</a:t>
            </a: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7301" y="1984570"/>
            <a:ext cx="9361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/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8656" y="3949019"/>
            <a:ext cx="9176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/ 64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8442" y="5688311"/>
            <a:ext cx="8922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/ 44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3624" y="5250974"/>
            <a:ext cx="29182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дизорфографии.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Р.И. Лалаева, И.В. Прищепова</a:t>
            </a:r>
          </a:p>
        </p:txBody>
      </p:sp>
    </p:spTree>
    <p:extLst>
      <p:ext uri="{BB962C8B-B14F-4D97-AF65-F5344CB8AC3E}">
        <p14:creationId xmlns:p14="http://schemas.microsoft.com/office/powerpoint/2010/main" val="325289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252" y="2280365"/>
            <a:ext cx="655468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блоке нужно выделить уровни сформированности навыка, соответствующие определенному количеству баллов: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8252" y="632570"/>
            <a:ext cx="67903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6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общих и средних показателей по профилю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ЭГ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391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634</Words>
  <Application>Microsoft Office PowerPoint</Application>
  <PresentationFormat>Экран (4:3)</PresentationFormat>
  <Paragraphs>117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Профиль дизорфографии </vt:lpstr>
      <vt:lpstr>К недостаткам существующей системы коррекции дизорфографии мы относим следующее: </vt:lpstr>
      <vt:lpstr>Презентация PowerPoint</vt:lpstr>
      <vt:lpstr>Презентация PowerPoint</vt:lpstr>
      <vt:lpstr>Презентация PowerPoint</vt:lpstr>
      <vt:lpstr>Таблица общих и средних показателей по профилю дизорфографии ЭГ</vt:lpstr>
      <vt:lpstr>Презентация PowerPoint</vt:lpstr>
      <vt:lpstr>Результаты  исследования: </vt:lpstr>
      <vt:lpstr>Профиль дизорфографии учащегося</vt:lpstr>
      <vt:lpstr>Письменные работы учащегося   Стартовая и итоговая диагностика</vt:lpstr>
      <vt:lpstr>Результаты эффективности :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161</cp:revision>
  <dcterms:created xsi:type="dcterms:W3CDTF">2016-11-18T14:12:19Z</dcterms:created>
  <dcterms:modified xsi:type="dcterms:W3CDTF">2023-05-16T19:40:58Z</dcterms:modified>
</cp:coreProperties>
</file>