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80" r:id="rId3"/>
    <p:sldId id="317" r:id="rId4"/>
    <p:sldId id="318" r:id="rId5"/>
    <p:sldId id="281"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C7C62C-6075-426B-B9CE-B65FA7FF71B9}">
          <p14:sldIdLst>
            <p14:sldId id="256"/>
            <p14:sldId id="280"/>
            <p14:sldId id="317"/>
            <p14:sldId id="318"/>
            <p14:sldId id="281"/>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C6D4DF"/>
    <a:srgbClr val="3A5896"/>
    <a:srgbClr val="F3F0ED"/>
    <a:srgbClr val="E1DAD2"/>
    <a:srgbClr val="FEFEFE"/>
    <a:srgbClr val="C1C9CD"/>
    <a:srgbClr val="7C96A3"/>
    <a:srgbClr val="FFFFFF"/>
    <a:srgbClr val="003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29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5/16/2023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9D791-5C4F-4A46-9534-4927859252EF}" type="datetimeFigureOut">
              <a:rPr lang="ru-RU" smtClean="0"/>
              <a:t>16.05.2023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4555B-C9E5-472A-9AE3-6EE9D46C6815}" type="slidenum">
              <a:rPr lang="ru-RU" smtClean="0"/>
              <a:t>‹#›</a:t>
            </a:fld>
            <a:endParaRPr lang="ru-RU"/>
          </a:p>
        </p:txBody>
      </p:sp>
    </p:spTree>
    <p:extLst>
      <p:ext uri="{BB962C8B-B14F-4D97-AF65-F5344CB8AC3E}">
        <p14:creationId xmlns:p14="http://schemas.microsoft.com/office/powerpoint/2010/main" val="140830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9" y="5144"/>
            <a:ext cx="9137141" cy="6852856"/>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5/16/2023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1" y="163208"/>
            <a:ext cx="7886698" cy="998742"/>
          </a:xfrm>
          <a:prstGeom prst="rect">
            <a:avLst/>
          </a:prstGeom>
          <a:no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sp>
        <p:nvSpPr>
          <p:cNvPr id="27" name="Rectangle 26"/>
          <p:cNvSpPr/>
          <p:nvPr/>
        </p:nvSpPr>
        <p:spPr>
          <a:xfrm>
            <a:off x="0" y="3487479"/>
            <a:ext cx="9144000" cy="1953201"/>
          </a:xfrm>
          <a:prstGeom prst="rect">
            <a:avLst/>
          </a:prstGeom>
          <a:gradFill flip="none" rotWithShape="1">
            <a:gsLst>
              <a:gs pos="0">
                <a:schemeClr val="bg1">
                  <a:alpha val="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pic>
        <p:nvPicPr>
          <p:cNvPr id="29" name="Picture 28"/>
          <p:cNvPicPr>
            <a:picLocks noChangeAspect="1"/>
          </p:cNvPicPr>
          <p:nvPr/>
        </p:nvPicPr>
        <p:blipFill rotWithShape="1">
          <a:blip r:embed="rId3">
            <a:grayscl/>
            <a:extLst>
              <a:ext uri="{28A0092B-C50C-407E-A947-70E740481C1C}">
                <a14:useLocalDpi xmlns:a14="http://schemas.microsoft.com/office/drawing/2010/main" val="0"/>
              </a:ext>
            </a:extLst>
          </a:blip>
          <a:srcRect l="1399"/>
          <a:stretch/>
        </p:blipFill>
        <p:spPr>
          <a:xfrm rot="10800000" flipH="1">
            <a:off x="0" y="4289527"/>
            <a:ext cx="6104640" cy="2381250"/>
          </a:xfrm>
          <a:prstGeom prst="rect">
            <a:avLst/>
          </a:prstGeom>
        </p:spPr>
      </p:pic>
      <p:sp>
        <p:nvSpPr>
          <p:cNvPr id="7" name="TextBox 6">
            <a:extLst>
              <a:ext uri="{FF2B5EF4-FFF2-40B4-BE49-F238E27FC236}">
                <a16:creationId xmlns:a16="http://schemas.microsoft.com/office/drawing/2014/main" id="{39D11607-0001-4AC6-9046-99F7F599A89B}"/>
              </a:ext>
            </a:extLst>
          </p:cNvPr>
          <p:cNvSpPr txBox="1"/>
          <p:nvPr/>
        </p:nvSpPr>
        <p:spPr>
          <a:xfrm>
            <a:off x="863891" y="4963896"/>
            <a:ext cx="4601360" cy="1200329"/>
          </a:xfrm>
          <a:prstGeom prst="rect">
            <a:avLst/>
          </a:prstGeom>
          <a:noFill/>
        </p:spPr>
        <p:txBody>
          <a:bodyPr wrap="square">
            <a:spAutoFit/>
          </a:bodyPr>
          <a:lstStyle/>
          <a:p>
            <a:pPr algn="ctr"/>
            <a:r>
              <a:rPr lang="ru-RU" sz="2400" b="1" dirty="0">
                <a:solidFill>
                  <a:schemeClr val="tx1">
                    <a:lumMod val="75000"/>
                    <a:lumOff val="25000"/>
                  </a:schemeClr>
                </a:solidFill>
                <a:latin typeface="Times New Roman" panose="02020603050405020304" pitchFamily="18" charset="0"/>
                <a:cs typeface="Times New Roman" panose="02020603050405020304" pitchFamily="18" charset="0"/>
              </a:rPr>
              <a:t>Диагностические методики</a:t>
            </a:r>
          </a:p>
          <a:p>
            <a:pPr algn="ctr"/>
            <a:r>
              <a:rPr lang="ru-RU" sz="2400" b="1" dirty="0">
                <a:solidFill>
                  <a:schemeClr val="tx1">
                    <a:lumMod val="75000"/>
                    <a:lumOff val="25000"/>
                  </a:schemeClr>
                </a:solidFill>
                <a:latin typeface="Times New Roman" panose="02020603050405020304" pitchFamily="18" charset="0"/>
                <a:cs typeface="Times New Roman" panose="02020603050405020304" pitchFamily="18" charset="0"/>
              </a:rPr>
              <a:t> для формирования профиля </a:t>
            </a:r>
            <a:r>
              <a:rPr lang="ru-RU" sz="24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400" b="1" dirty="0">
              <a:solidFill>
                <a:schemeClr val="tx1">
                  <a:lumMod val="75000"/>
                  <a:lumOff val="25000"/>
                </a:schemeClr>
              </a:solidFill>
            </a:endParaRPr>
          </a:p>
        </p:txBody>
      </p:sp>
      <p:sp>
        <p:nvSpPr>
          <p:cNvPr id="6" name="Прямоугольник 5">
            <a:extLst>
              <a:ext uri="{FF2B5EF4-FFF2-40B4-BE49-F238E27FC236}">
                <a16:creationId xmlns:a16="http://schemas.microsoft.com/office/drawing/2014/main" id="{7DAA460F-D9C1-4BD1-B0AB-6E4D7DB6C3BA}"/>
              </a:ext>
            </a:extLst>
          </p:cNvPr>
          <p:cNvSpPr/>
          <p:nvPr/>
        </p:nvSpPr>
        <p:spPr>
          <a:xfrm>
            <a:off x="5096437" y="187222"/>
            <a:ext cx="4572000" cy="923330"/>
          </a:xfrm>
          <a:prstGeom prst="rect">
            <a:avLst/>
          </a:prstGeom>
        </p:spPr>
        <p:txBody>
          <a:bodyPr>
            <a:spAutoFit/>
          </a:bodyPr>
          <a:lstStyle/>
          <a:p>
            <a:pPr algn="ctr"/>
            <a:r>
              <a:rPr lang="ru-RU" b="1" dirty="0">
                <a:solidFill>
                  <a:schemeClr val="tx1">
                    <a:lumMod val="75000"/>
                    <a:lumOff val="25000"/>
                  </a:schemeClr>
                </a:solidFill>
                <a:latin typeface="Times New Roman" pitchFamily="18" charset="0"/>
                <a:cs typeface="Times New Roman" pitchFamily="18" charset="0"/>
              </a:rPr>
              <a:t>Средняя школа № 44</a:t>
            </a:r>
          </a:p>
          <a:p>
            <a:pPr algn="ctr"/>
            <a:r>
              <a:rPr lang="ru-RU" b="1" dirty="0">
                <a:solidFill>
                  <a:schemeClr val="tx1">
                    <a:lumMod val="75000"/>
                    <a:lumOff val="25000"/>
                  </a:schemeClr>
                </a:solidFill>
                <a:latin typeface="Times New Roman" pitchFamily="18" charset="0"/>
                <a:cs typeface="Times New Roman" pitchFamily="18" charset="0"/>
              </a:rPr>
              <a:t>2022</a:t>
            </a:r>
            <a:r>
              <a:rPr lang="en-US" b="1" dirty="0">
                <a:solidFill>
                  <a:schemeClr val="tx1">
                    <a:lumMod val="75000"/>
                    <a:lumOff val="25000"/>
                  </a:schemeClr>
                </a:solidFill>
                <a:latin typeface="Times New Roman" pitchFamily="18" charset="0"/>
                <a:cs typeface="Times New Roman" pitchFamily="18" charset="0"/>
              </a:rPr>
              <a:t>/</a:t>
            </a:r>
            <a:r>
              <a:rPr lang="ru-RU" b="1" dirty="0">
                <a:solidFill>
                  <a:schemeClr val="tx1">
                    <a:lumMod val="75000"/>
                    <a:lumOff val="25000"/>
                  </a:schemeClr>
                </a:solidFill>
                <a:latin typeface="Times New Roman" pitchFamily="18" charset="0"/>
                <a:cs typeface="Times New Roman" pitchFamily="18" charset="0"/>
              </a:rPr>
              <a:t>23 уч. год</a:t>
            </a:r>
          </a:p>
          <a:p>
            <a:pPr algn="ctr"/>
            <a:r>
              <a:rPr lang="ru-RU" b="1" dirty="0">
                <a:solidFill>
                  <a:schemeClr val="tx1">
                    <a:lumMod val="75000"/>
                    <a:lumOff val="25000"/>
                  </a:schemeClr>
                </a:solidFill>
                <a:latin typeface="Times New Roman" pitchFamily="18" charset="0"/>
                <a:cs typeface="Times New Roman" pitchFamily="18" charset="0"/>
              </a:rPr>
              <a:t>учитель-логопед Шульга О.М.</a:t>
            </a:r>
          </a:p>
        </p:txBody>
      </p:sp>
    </p:spTree>
    <p:extLst>
      <p:ext uri="{BB962C8B-B14F-4D97-AF65-F5344CB8AC3E}">
        <p14:creationId xmlns:p14="http://schemas.microsoft.com/office/powerpoint/2010/main" val="248065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20785" y="526497"/>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Алгоритмический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55669" y="1627462"/>
            <a:ext cx="7866878" cy="5482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Исследование базовой сформированности представлений о частях речи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Материал - карточки со словами.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Данное исследование проводится с помощью общепринятых в методике преподавания русского языка приемов и методов, применяемых в 5-9 классах.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Исследования запоминания формулировок орфограмм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В вышеописанных заданиях экспериментатор выясняет знание формулировки пройденных орфограмм, насколько полно ученик передает содержание правил своими словами, умеет выделить их опознавательные признаки (расхождение между звуком и буквой, произношением и написанием; определение "опасных" звуков, их сочетаний, морфем) и на этом основании прогнозировать в них орфограммы.</a:t>
            </a:r>
            <a:endParaRPr lang="ru-RU" sz="18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Исследование </a:t>
            </a:r>
            <a:r>
              <a:rPr lang="ru-RU" sz="1800" dirty="0" err="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автоматизированности</a:t>
            </a: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навыка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Ответить на дополнительные вопросы (например: "Каким еще способом можно проверить написание этого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31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Моторный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Система оценки сформированности графо-моторных навыков (на основе работы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Ахутиной</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Т.В. «Нейропсихологическая диагностика обследования письма и</a:t>
            </a: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чтения</a:t>
            </a: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младших школьников»)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1.Умение обводить по контуру</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2.Сила и равномерность нажима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Правильность захвата карандаша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 Умение выполнять штриховку (умение не выходить за края изображения, соблюдать ритм)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5. Пространственная ориентировка на листе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6.Копирование простых изображений, букв или их элементов</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7.Зеркальное копирование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8.Копирование с учетом клеток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62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Зрительно-пространственный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1A83A9-177B-4F4B-BE0D-F82551E42B02}"/>
              </a:ext>
            </a:extLst>
          </p:cNvPr>
          <p:cNvSpPr txBox="1"/>
          <p:nvPr/>
        </p:nvSpPr>
        <p:spPr>
          <a:xfrm>
            <a:off x="538891" y="1966184"/>
            <a:ext cx="7729457" cy="4247317"/>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Заключение о состоянии биологического зрения ребенка (выписывается из медицинской карты).</a:t>
            </a:r>
          </a:p>
          <a:p>
            <a:pPr marL="285750" indent="-285750" algn="just">
              <a:buFont typeface="Arial" panose="020B0604020202020204" pitchFamily="34" charset="0"/>
              <a:buChar char="•"/>
            </a:pP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Исследование оптико-пространственного гнозиса и праксиса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Проводится с помощью заданий на умение ориентироваться в частях собственного тела ребенка, а также на умение ориентироваться в условиях логопедического кабинета.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Инструкции: «Подними правую руку. Левой рукой дотронься до правого уха. Правой рукой закрой левый глаз. Правой рукой коснись левой ноги. Левую ногу отведи в сторону. Назови, какие предметы находятся от тебя слева? Скажи, что находится справа от тебя, перед столом? Что висит над доской? Перечисли предметы, стоящие позади тебя, а затем - впереди тебя</a:t>
            </a:r>
            <a:r>
              <a:rPr lang="ru-RU"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22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Зрительно-пространственный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1A83A9-177B-4F4B-BE0D-F82551E42B02}"/>
              </a:ext>
            </a:extLst>
          </p:cNvPr>
          <p:cNvSpPr txBox="1"/>
          <p:nvPr/>
        </p:nvSpPr>
        <p:spPr>
          <a:xfrm>
            <a:off x="500143" y="1728130"/>
            <a:ext cx="7944374" cy="4524315"/>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Исследование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речезрительных</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функций (буквенного гнозиса)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печатные и письменные буквы алфавита.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показывают печатные буквы алфавита и предлагают их назвать. Аналогичное задание проводится и с рукописными буквами. Демонстрируются как изолированные буквы, так и ряд букв, сходных по начертанию.</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 Исследование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речезрительных</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функций (умения конструировать и реконструировать буквы)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элементы букв.</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демонстрирует элементы печатных, затем письменных букв, просит их внимательно рассмотреть. Далее дает задание сконструировать сначала печатные, затем письменные буквы. Затем ученику предлагается реконструировать буквы, добавляя, переставляя или заменяя элементы. Например, преобразовать буквы: П: Т, В-Ь, Б-Ь, О-С, В-3, Н-П, Ж-К, Ш-П.</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51A83A9-177B-4F4B-BE0D-F82551E42B02}"/>
              </a:ext>
            </a:extLst>
          </p:cNvPr>
          <p:cNvSpPr txBox="1"/>
          <p:nvPr/>
        </p:nvSpPr>
        <p:spPr>
          <a:xfrm>
            <a:off x="500143" y="1468071"/>
            <a:ext cx="7944374" cy="5355312"/>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Исследование фонематического восприятия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картинки на слова-</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квазиомонимы</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зовет-завод, выть-вить, мышка-мишка, мыло-Мила, ел-ель, лук-люк, Юля-юла, галка-галька, угол-уголь, Лешка-ложка, сова-софа, класс-глаз, картина-гардина, кот-год, колос-голос, почка-бочка, пашня-башня, Паня-баня, пой-бой, топор-табор, порт-борт, тушь-душ, катушка-кадушка, уточка-удочка, том-дом, трава-дрова, тачка-дачка, тоска-доска, затор-задор, сайка-зайка, косы-козы, суп-зуб, вышить-выжить, Саша-сажа, крушить-кружить, рама-яма, марка-майка, рот-йод, рожки-ложки, бурки-булки, гроза-глаза, рукавица-луковица, прорыв-пролив, барон-баллон, корона-колонна, Марина-малина, жарит-жалит, усы-уши, мишка-миска, сук-жук, сыр-жир, косы-кожи, челка-щелка, читает-считает, дочь-дождь, плач-плащ, горячий-горящий, точить-тащить, Петька-печка, редька-речка, плачет-платит, телка-челка, катается-качается, светик-цветик, лиса-лица, весы-вещи, лес-лещ, чашки-шашки, нож-ночь, честь-шесть, печка-пешка, мочка-мошка.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учеником поочередно раскладываются картинки на слова-</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квазиомонимы</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По указанию экспериментатора он показывает то или иное изображение. В случае затруднения при выполнении задания испытуемый получает дополнительные вопросы.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420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63266"/>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60EE9D6-53C0-404D-B734-E98948446C64}"/>
              </a:ext>
            </a:extLst>
          </p:cNvPr>
          <p:cNvSpPr txBox="1"/>
          <p:nvPr/>
        </p:nvSpPr>
        <p:spPr>
          <a:xfrm>
            <a:off x="538891" y="1436414"/>
            <a:ext cx="7991715" cy="4801314"/>
          </a:xfrm>
          <a:prstGeom prst="rect">
            <a:avLst/>
          </a:prstGeom>
          <a:noFill/>
        </p:spPr>
        <p:txBody>
          <a:bodyPr wrap="square">
            <a:spAutoFit/>
          </a:bodyPr>
          <a:lstStyle/>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Исследование умения находить ударные и безударные гласные в слогах.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Материалом исследования служат слоги: / да-то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аш</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-ли-но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ва</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-за-су-</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ры</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кру - да - па - мои </a:t>
            </a:r>
          </a:p>
          <a:p>
            <a:pPr marL="285750" indent="-285750">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инструкцию внимательно прослушать слоги, определить ударный слог и назвать в нем гласный звук.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Исследование умения определять ударный слог в словах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месяц, километр, букет, существительное,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лесовичок</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унесенные.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дается инструкция внимательно прослушать слова, разделить их на слоги и назвать ударный слог в каждом слове.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 Исследование умения определять ударный гласный звук в словах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школа, средства, участок, документы, профессор, корабли, применять, окончание, дружеский, железнодорожный.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началом исследования экспериментатор дает инструкцию внимательно прослушать произнесенные слова и назвать ударный звук.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28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36186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ECF2DB-32D4-4A4D-9D31-691ED6BC2320}"/>
              </a:ext>
            </a:extLst>
          </p:cNvPr>
          <p:cNvSpPr txBox="1"/>
          <p:nvPr/>
        </p:nvSpPr>
        <p:spPr>
          <a:xfrm>
            <a:off x="538891" y="1368815"/>
            <a:ext cx="7984324" cy="4801314"/>
          </a:xfrm>
          <a:prstGeom prst="rect">
            <a:avLst/>
          </a:prstGeom>
          <a:noFill/>
        </p:spPr>
        <p:txBody>
          <a:bodyPr wrap="square">
            <a:spAutoFit/>
          </a:bodyPr>
          <a:lstStyle/>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5. Исследование умения выделять ударный гласный в письменных упражнениях</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машина, рубашка, крыльцо, светофор, светлеет, задание.</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Учащемуся дается инструкция внимательно прослушать слова, затем записать только гласные буквы с выделением гласной, соответствующей ударному звуку, например, вместо слова машина - </a:t>
            </a:r>
            <a:r>
              <a:rPr lang="ru-RU" sz="17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аИа</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рубашка - </a:t>
            </a:r>
            <a:r>
              <a:rPr lang="ru-RU" sz="17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уАа</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и т.д.</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6. Исследование объема и качества номинативного словаря в процессе беседы по предметам окружающей обстановки и по заданным темам.</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7. Исследование умения называть действия по предъявленному предмету</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с изображениями людей разных профессий</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поочередно предъявляет испытуемому вышеуказанные картинки, просит внимательно их рассмотреть, сказать, кто как передвигается, а также назвать действия людей.</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8. Исследование умения подбирать определения к слову, обозначающему предмет</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с изображением моря, цветка, дома, пирожного, лимона и т.д.</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Испытуемому предлагается внимательно рассмотреть картинку, назвать ее и подобрать к названию предмета нужное слово, соответствующее вопросу "Какой?" "Какая?" "Какое?".</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952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637563" y="1728130"/>
            <a:ext cx="7357145" cy="3785652"/>
          </a:xfrm>
          <a:prstGeom prst="rect">
            <a:avLst/>
          </a:prstGeom>
          <a:noFill/>
        </p:spPr>
        <p:txBody>
          <a:bodyPr wrap="square">
            <a:spAutoFit/>
          </a:bodyPr>
          <a:lstStyle/>
          <a:p>
            <a:pPr algn="just"/>
            <a:r>
              <a:rPr lang="ru-RU" sz="20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9. Называние слов-синонимов.</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напечатанные на карточках слова.</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Учащийся получает инструкцию внимательно прочесть напечатанные на карточке слова, подобрать, а затем написать к каждому из них близкое по смыслу слово.</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10. Называние слов-антонимов.</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20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напечатанные на карточках слова.</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ru-RU" sz="20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испытуемому карточку с напечатанными на ней словами и просит его подобрать, а затем записать к каждому из них противоположное по смыслу слово. </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047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7A5A6BA-B0E8-40A0-A76D-464811F4771B}"/>
              </a:ext>
            </a:extLst>
          </p:cNvPr>
          <p:cNvSpPr txBox="1"/>
          <p:nvPr/>
        </p:nvSpPr>
        <p:spPr>
          <a:xfrm>
            <a:off x="588227" y="1412510"/>
            <a:ext cx="7967545" cy="4801314"/>
          </a:xfrm>
          <a:prstGeom prst="rect">
            <a:avLst/>
          </a:prstGeom>
          <a:noFill/>
        </p:spPr>
        <p:txBody>
          <a:bodyPr wrap="square">
            <a:spAutoFit/>
          </a:bodyPr>
          <a:lstStyle/>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11. Исследование умения объяснять значения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Имена существительные (по вопросу "Что такое...?").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пила, коробка, игла, книга, труба, корзина и др.</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Учащемуся предлагается внимательно прочесть напечатанные на карточке слова и объяснить их значения, ответив на вопрос "Что такое...?".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Имена прилагательные (по вопросу "Это какой?").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напечатанные на карточках слова: нарисованный, чайный, быстрый, рогатый, старый, полезный.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Учащемуся предлагается внимательно прочесть слова и объяснить их значение с помощью вопроса "Это какой?".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Глаголы (по вопросу "Что значит...?").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напечатанные на карточках слова: читать, вскопать, шутить, определить, распугать, оглядеться.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Учащийся получает карточки со словами, внимательно их прочитывает и объясняет значение, ответив на вопрос "Что значит...?".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14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203754"/>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26C9044-65CE-4E3F-97B3-8B02D27DCD39}"/>
              </a:ext>
            </a:extLst>
          </p:cNvPr>
          <p:cNvSpPr txBox="1"/>
          <p:nvPr/>
        </p:nvSpPr>
        <p:spPr>
          <a:xfrm>
            <a:off x="538891" y="1161247"/>
            <a:ext cx="7967545" cy="5324535"/>
          </a:xfrm>
          <a:prstGeom prst="rect">
            <a:avLst/>
          </a:prstGeom>
          <a:noFill/>
        </p:spPr>
        <p:txBody>
          <a:bodyPr wrap="square">
            <a:spAutoFit/>
          </a:bodyPr>
          <a:lstStyle/>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12. Исследование умения объяснять переносное значение слов в словосочетаниях и предложениях</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словосочетания: золотое сердце, колючий взгляд, тяжелый характер, добрые дела; предложения: На его лице была написана радость. Девочка не бежала, а летела к дому.</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испытуемому следующую инструкцию: "Я буду произносить сочетания слов и предложения. Внимательно послушай и скажи, что они обозначают".</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13. Определение грамматической категории слов в предложении</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предложения. </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дается инструкция прослушать предложение, записать его и с помощью грамматических вопросов разобрать по членам предложения.</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14. Исследование умения употреблять существительные в единственном и множественном числе</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изображающие один и несколько предметов.</a:t>
            </a: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началом эксперимента учащемуся дается инструкция: "Внимательно рассмотри картинки и назови то, что ты увидишь на первой картинке, а затем - на другой". После этого перед учеником поочередно раскладывают пары картинок, которые он затем называет.</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09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1" y="456823"/>
            <a:ext cx="7886698" cy="998742"/>
          </a:xfrm>
        </p:spPr>
        <p:txBody>
          <a:bodyPr>
            <a:normAutofit/>
          </a:bodyPr>
          <a:lstStyle/>
          <a:p>
            <a:pPr algn="ctr"/>
            <a:r>
              <a:rPr lang="ru-RU" sz="32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32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br>
              <a:rPr lang="ru-RU"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9408" y="1805083"/>
            <a:ext cx="7869890" cy="4889709"/>
          </a:xfrm>
        </p:spPr>
        <p:txBody>
          <a:bodyPr/>
          <a:lstStyle/>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Мотивационный блок.</a:t>
            </a:r>
          </a:p>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Фактический блок.</a:t>
            </a:r>
          </a:p>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Алгоритмический блок.</a:t>
            </a:r>
          </a:p>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Моторный блок.</a:t>
            </a:r>
          </a:p>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Зрительно-пространственный блок.</a:t>
            </a:r>
          </a:p>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a:p>
            <a:pPr>
              <a:buFont typeface="+mj-lt"/>
              <a:buAutoNum type="arabicPeriod"/>
            </a:pPr>
            <a:r>
              <a:rPr lang="ru-RU" sz="2800" dirty="0">
                <a:solidFill>
                  <a:schemeClr val="tx1">
                    <a:lumMod val="75000"/>
                    <a:lumOff val="25000"/>
                  </a:schemeClr>
                </a:solidFill>
                <a:latin typeface="Times New Roman" panose="02020603050405020304" pitchFamily="18" charset="0"/>
                <a:cs typeface="Times New Roman" panose="02020603050405020304" pitchFamily="18" charset="0"/>
              </a:rPr>
              <a:t>Гностико-практический блок.</a:t>
            </a:r>
          </a:p>
          <a:p>
            <a:endParaRPr lang="ru-RU" dirty="0"/>
          </a:p>
        </p:txBody>
      </p:sp>
    </p:spTree>
    <p:extLst>
      <p:ext uri="{BB962C8B-B14F-4D97-AF65-F5344CB8AC3E}">
        <p14:creationId xmlns:p14="http://schemas.microsoft.com/office/powerpoint/2010/main" val="2336613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439994"/>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665106B-39A8-4263-A448-2E58C1A2DF39}"/>
              </a:ext>
            </a:extLst>
          </p:cNvPr>
          <p:cNvSpPr txBox="1"/>
          <p:nvPr/>
        </p:nvSpPr>
        <p:spPr>
          <a:xfrm>
            <a:off x="538891" y="1420899"/>
            <a:ext cx="7866878" cy="4524315"/>
          </a:xfrm>
          <a:prstGeom prst="rect">
            <a:avLst/>
          </a:prstGeom>
          <a:noFill/>
        </p:spPr>
        <p:txBody>
          <a:bodyPr wrap="square">
            <a:spAutoFit/>
          </a:bodyPr>
          <a:lstStyle/>
          <a:p>
            <a:pPr algn="just"/>
            <a:r>
              <a:rPr lang="ru-RU"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15. Исследование умения употреблять предложно-падежные конструкции</a:t>
            </a:r>
            <a:endParaRPr lang="ru-RU"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с изображением двух предметов в различных пространственных соотношениях: мяча и стола (мяч на столе, мяч под столом, мяч перед столом, мяч за столом, мяч в столе).</a:t>
            </a:r>
            <a:endParaRPr lang="ru-RU"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В начале эксперимента дается следующая инструкция: "Я сейчас тебе покажу картинки с изображением стола и мяча. Внимательно рассмотри каждую и назови, где находится мяч по отношению к столу, например: "Мяч на столе". После этого перед учеником кладут картинку. В случае затруднения ребенку дается несколько вариантов ответа, из которых он должен был выбрать правильный.</a:t>
            </a:r>
            <a:endParaRPr lang="ru-RU"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16. Исследование умения согласовывать существительное и прилагательное в роде и числе</a:t>
            </a:r>
            <a:endParaRPr lang="ru-RU"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с изображением предметов разного цвета.</a:t>
            </a:r>
            <a:endParaRPr lang="ru-RU"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поочередно показывает картинки, просит ученика внимательно их рассмотреть и назвать изображенные предметы, указав их цвет.</a:t>
            </a:r>
            <a:endParaRPr lang="ru-RU"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761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88227" y="258079"/>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816CB4F-DCC8-45AA-B481-82691C452074}"/>
              </a:ext>
            </a:extLst>
          </p:cNvPr>
          <p:cNvSpPr txBox="1"/>
          <p:nvPr/>
        </p:nvSpPr>
        <p:spPr>
          <a:xfrm>
            <a:off x="588227" y="1085369"/>
            <a:ext cx="8085990" cy="5586145"/>
          </a:xfrm>
          <a:prstGeom prst="rect">
            <a:avLst/>
          </a:prstGeom>
          <a:noFill/>
        </p:spPr>
        <p:txBody>
          <a:bodyPr wrap="square">
            <a:spAutoFit/>
          </a:bodyPr>
          <a:lstStyle/>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17. Исследование умения дифференцировать глаголы единственного и множественного числа настоящего времени</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предлагается поочередно рассмотреть картинки и назвать, что на них нарисовано (что происходит).</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18. Исследование умения дифференцировать глаголы совершенного и несовершенного вида</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парные картинки.</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поочередно демонстрирует пары картинок и просит ученика назвать, что изображено на одной, а затем - на другой картинке.</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19</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Исследование умения дифференцировать глаголы прошедшего времени по родам.</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Детям дается инструкция внимательно рассмотреть картинки и сказать, что на них изображено.</a:t>
            </a:r>
          </a:p>
          <a:p>
            <a:pPr algn="just"/>
            <a:r>
              <a:rPr lang="ru-RU" sz="17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20</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Исследование умения образовывать притяжательные прилагательные</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с изображениями: хвоста рыбы, головы лисицы, крыла птицы, лапы медведя, дупла белки, гнезда вороны, яйца утки, логова волка.</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учеником раскладывают картинки, предлагают внимательно их рассмотреть и назвать изображения с помощью вопросов: "Чье это ...? Чья это ...?" или "Чей это ...?".</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304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147179"/>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75457F5-BC86-4541-9AA2-4042793C00E6}"/>
              </a:ext>
            </a:extLst>
          </p:cNvPr>
          <p:cNvSpPr txBox="1"/>
          <p:nvPr/>
        </p:nvSpPr>
        <p:spPr>
          <a:xfrm>
            <a:off x="543288" y="974469"/>
            <a:ext cx="8061821" cy="5632311"/>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22. Исследование умения образовывать названия детенышей животных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парные картинки с изображениями домашних животных и диких зверей, домашних птиц, рыб и их детенышей (корова - теленок, лошадь — жеребенок, коза - козленок, овца - ягненок, лягушка - лягушонок, рыба - малек, верблюд - верблюжонок, свинья - поросенок, медведь - медвежонок, волк — волчонок, утка - утенок).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предъявляет пары картинок и дает инструкцию ученику: "Внимательно рассмотри картинку и назови взрослое животное, а затем его детеныша, взрослую птицу и птенца".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23. Понимание грамматического значения суффиксов (по методике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Д.Н.Богоявленского</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с известными суффиксами, образованные от незнакомых слов: лар (зверь),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ларенок</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ларище</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лафит (сладкий квас),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лафитница</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кашемир (красивая материя),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кашемирщик</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Детям объясняется, что в волшебной стране живет зверь, которого зовут ЛАР. Затем задаются следующие вопросы: "А кто такой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ларище</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Какая разница между ними? Кто больше - лар или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ларище</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А кто такой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ларенок</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Какая между ними разница? Кто больше?". "Кашемир - это материя.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Кашемирщик</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 это кто или что? Что он делает?". "Лафит - это сладкий квас. А что такое </a:t>
            </a:r>
            <a:r>
              <a:rPr lang="ru-RU" sz="1800" dirty="0" err="1">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лафитница</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7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637563" y="1392570"/>
            <a:ext cx="7357145" cy="5109091"/>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24. Исследование умения подбирать родственные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a:t>
            </a: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 получает инструкцию внимательно прочесть напечатанные на карточке слова, подобрать к ним родственные слова и записать их.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25. Исследование умения отбирать из группы слов родственные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В начале экспериментатор дает инструкцию: "Сейчас я буду читать слова, а ты внимательно слушай и постарайся определить, какие из этих слов являются родственными. Объясни, почему ты так решил?"</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26. Определение лишнего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В начале исследования экспериментатор дает ученику инструкцию: "Сейчас я назову несколько слов, ты внимательно их прослушай и определи, какое слово не относится ко всем остальным".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50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538891" y="1585517"/>
            <a:ext cx="7707487" cy="4001095"/>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27. Исследование умения находить в словах общую морфему</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пришел-приехал, книжка-книжный, глазище-домище, парты-столы, слоненок-тигренок.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ученику инструкцию внимательно прослушать слова и сравнить их между собою по значению и по звучанию, отметить, чем они похожи. Затем испытуемый должен выделить в парах общую часть и объяснить ее значение.</a:t>
            </a:r>
          </a:p>
          <a:p>
            <a:pPr algn="just"/>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28. Исследование морфологического анализа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книга, прекрасный, перешел, темно, меня.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предлагается прочесть слова, напечатанные на карточке, и разобрать их как часть речи. Используются "памятки" для учащихся.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8763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237364"/>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Речевой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538891" y="1194911"/>
            <a:ext cx="7866878" cy="5663089"/>
          </a:xfrm>
          <a:prstGeom prst="rect">
            <a:avLst/>
          </a:prstGeom>
          <a:noFill/>
        </p:spPr>
        <p:txBody>
          <a:bodyPr wrap="square">
            <a:spAutoFit/>
          </a:bodyPr>
          <a:lstStyle/>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29. Исследование понимания и воспроизведения текста (пересказ текста)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рассказы.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началом эксперимента учащемуся дается инструкция: "Сейчас я буду читать рассказ. Внимательно послушай, приготовься его пересказать и ответить на вопросы по содержанию текста".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Предлагается: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а) пересказать текст своими словами, выделив основную мысль;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б) передать последовательность описанных событий и удержать их на определенное время в памяти;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в) соотнести содержание текста с реальной действительностью, абстрагируя отдельные явления;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г) передать свое отношение к прочитанному;</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д) найти в тексте слова на пройденные правила правописания, объяснить свой выбор.</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30. Работа с деформированным текстом (составление предложений из слов)</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предложения рассказа.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дается инструкция: "Сейчас ты получить напечатанные на карточке слова предложения. Постарайся внимательно их прочитать и составить из них предложения".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3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Гностико</a:t>
            </a:r>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538891" y="1333848"/>
            <a:ext cx="7707487" cy="5632311"/>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Исследование умения анализировать (структура предложения)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предложения.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читает вслух предложения и просит ученика внимательно их прослушать и определить, сколько в них слов.</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Исследование навыков синтеза слов (составление предложения из слов, данных в беспорядке)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Данное исследование позволяет уточнить, насколько правильно ученик устанавливает между словами смысловую и синтаксическую связь.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предложений.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началом исследования ученику дается инструкция внимательно прослушать слова предложения, постараться изменить некоторые из них, порядок расположения слов и составить предложение.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Исследование умения делить слова на слоги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дается инструкция внимательно прослушать последовательно названные экспериментатором слова и отхлопать в ладоши количество слогов в каждом слове.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7610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Гностико</a:t>
            </a:r>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538891" y="1426126"/>
            <a:ext cx="7707487" cy="5355312"/>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 Исследование умения определять количество слогов в словах при повторении их учеником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инструкцию: "Сейчас я будут называть слово, повтори по слогам и назови, сколько в этом слове слогов".</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5. Исследование умения определять количество слогов в названных экспериментатором словах без повторения их учеником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инструкцию внимательно слушать слова и просит назвать, сколько слогов в каждом слове.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6.  Анализ слоговой структуры слова на основе представлений (определение количества слогов в названиях картинок)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картинки со следующими изображениями.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инструкцию внимательно рассмотреть картинки и определить, сколько слогов в названии этих картинок (картинки вслух не называются).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571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37563"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Гностико</a:t>
            </a:r>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618586" y="1269898"/>
            <a:ext cx="7707487" cy="5355312"/>
          </a:xfrm>
          <a:prstGeom prst="rect">
            <a:avLst/>
          </a:prstGeom>
          <a:noFill/>
        </p:spPr>
        <p:txBody>
          <a:bodyPr wrap="square">
            <a:spAutoFit/>
          </a:bodyPr>
          <a:lstStyle/>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7. Исследование умения делить слова на слоги, предъявленные в письменном виде.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напечатанные на карточках.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началом исследования экспериментатор дает инструкцию внимательно прочесть слова, напечатанные на карточках, а затем разделить их вертикальными черточками на слоги.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8. Исследование умения делить слова на слоги с учетом правила переноса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напечатанные на карточках.</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Ученику дается инструкция внимательно прослушать слова, напечатанные на карточке и разделить их на слоги с учетом правил переноса, затем объяснить выполнение задания.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9. Исследование умения делить слова на слоги в предложении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предложение.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Ученик получает инструкцию внимательно прослушать предложение и записать его, проговаривая вслух по слогам. Экспериментатор фиксирует правильность выполнения работы. Дополнительно предлагается разделить некоторые слова на слоги с помощью вертикальных черточек.</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8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34555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Гностико</a:t>
            </a:r>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538891" y="1332239"/>
            <a:ext cx="7707487" cy="5370701"/>
          </a:xfrm>
          <a:prstGeom prst="rect">
            <a:avLst/>
          </a:prstGeom>
          <a:noFill/>
        </p:spPr>
        <p:txBody>
          <a:bodyPr wrap="square">
            <a:spAutoFit/>
          </a:bodyPr>
          <a:lstStyle/>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10.Воспроизведение ряда цифр</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произносит группы цифр, просит учащегося внимательно послушать их и запомнить.</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11</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Воспроизведение ряда геометрических фигур</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- 4 карты с различно расположенными геометрическими фигурами: квадратом, кругом, овалом, треугольником, прямоугольником.</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просит ученика рассмотреть предложенные поочередно карты, запомнить расположение геометрических фигур. Далее изображения убираются и учащемуся предлагается их нарисовать по порядку.</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12</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Исследование умения воспроизводить ряд букв</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Материал - карточки с напечатанными на них сериями строчных и прописных букв:</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а) А, И, П, В, Л, Д, У, Щ;</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б) п, ы, р, п, ц, о, и, д, х:</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в) А, ы. Ч, Ц, л, Л. 3, ж.</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a:t>
            </a:r>
            <a:r>
              <a:rPr lang="ru-RU" sz="17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Учащемуся</a:t>
            </a:r>
            <a:r>
              <a:rPr lang="ru-RU" sz="17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предлагается внимательно рассмотреть ряд букв и запомнить его. Далее карточка убирается. Учащийся отбирает в кассе буквы и воспроизводит их последовательность.</a:t>
            </a:r>
            <a:endParaRPr lang="ru-RU" sz="17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01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Прямая соединительная линия 32"/>
          <p:cNvCxnSpPr/>
          <p:nvPr/>
        </p:nvCxnSpPr>
        <p:spPr>
          <a:xfrm>
            <a:off x="3199115" y="3095466"/>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3174609" y="4441074"/>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181085" y="5947539"/>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3174610" y="1726151"/>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6887437" y="3095466"/>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933834" y="4430782"/>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947205" y="5845914"/>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854133" y="1772185"/>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8795" y="1298485"/>
            <a:ext cx="2856003"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Мотивационный</a:t>
            </a:r>
          </a:p>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мотивация к овладению орфографическим навыком</a:t>
            </a:r>
          </a:p>
        </p:txBody>
      </p:sp>
      <p:sp>
        <p:nvSpPr>
          <p:cNvPr id="6" name="TextBox 5"/>
          <p:cNvSpPr txBox="1"/>
          <p:nvPr/>
        </p:nvSpPr>
        <p:spPr>
          <a:xfrm>
            <a:off x="306636" y="2633801"/>
            <a:ext cx="2880320"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Фактический</a:t>
            </a:r>
          </a:p>
          <a:p>
            <a:r>
              <a:rPr lang="ru-RU" dirty="0">
                <a:solidFill>
                  <a:schemeClr val="tx1">
                    <a:lumMod val="75000"/>
                    <a:lumOff val="25000"/>
                  </a:schemeClr>
                </a:solidFill>
                <a:latin typeface="Times New Roman" panose="02020603050405020304" pitchFamily="18" charset="0"/>
                <a:cs typeface="Times New Roman" panose="02020603050405020304" pitchFamily="18" charset="0"/>
              </a:rPr>
              <a:t>знание орфографических правил</a:t>
            </a:r>
          </a:p>
        </p:txBody>
      </p:sp>
      <p:sp>
        <p:nvSpPr>
          <p:cNvPr id="7" name="TextBox 6"/>
          <p:cNvSpPr txBox="1"/>
          <p:nvPr/>
        </p:nvSpPr>
        <p:spPr>
          <a:xfrm>
            <a:off x="3360175" y="3969117"/>
            <a:ext cx="3600400"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Методика выявления дизорфографии.</a:t>
            </a:r>
          </a:p>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 Р.И. Лалаева, И.В. Прищепова</a:t>
            </a:r>
          </a:p>
        </p:txBody>
      </p:sp>
      <p:sp>
        <p:nvSpPr>
          <p:cNvPr id="8" name="TextBox 7"/>
          <p:cNvSpPr txBox="1"/>
          <p:nvPr/>
        </p:nvSpPr>
        <p:spPr>
          <a:xfrm>
            <a:off x="294290" y="5485874"/>
            <a:ext cx="2880320"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Моторный</a:t>
            </a:r>
          </a:p>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сформированность графо-моторного навыка</a:t>
            </a:r>
          </a:p>
        </p:txBody>
      </p:sp>
      <p:sp>
        <p:nvSpPr>
          <p:cNvPr id="9" name="TextBox 8"/>
          <p:cNvSpPr txBox="1"/>
          <p:nvPr/>
        </p:nvSpPr>
        <p:spPr>
          <a:xfrm>
            <a:off x="318795" y="141474"/>
            <a:ext cx="2862290" cy="707886"/>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dirty="0">
                <a:solidFill>
                  <a:schemeClr val="tx1">
                    <a:lumMod val="75000"/>
                    <a:lumOff val="25000"/>
                  </a:schemeClr>
                </a:solidFill>
                <a:latin typeface="Times New Roman" panose="02020603050405020304" pitchFamily="18" charset="0"/>
                <a:cs typeface="Times New Roman" panose="02020603050405020304" pitchFamily="18" charset="0"/>
              </a:rPr>
              <a:t>Блок профиля </a:t>
            </a:r>
            <a:r>
              <a:rPr lang="ru-RU" sz="2000"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199115" y="150222"/>
            <a:ext cx="3533125" cy="707886"/>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ru-RU" sz="2000" dirty="0">
                <a:solidFill>
                  <a:schemeClr val="tx1">
                    <a:lumMod val="75000"/>
                    <a:lumOff val="25000"/>
                  </a:schemeClr>
                </a:solidFill>
                <a:latin typeface="Times New Roman" panose="02020603050405020304" pitchFamily="18" charset="0"/>
                <a:cs typeface="Times New Roman" panose="02020603050405020304" pitchFamily="18" charset="0"/>
              </a:rPr>
              <a:t>Методики</a:t>
            </a:r>
          </a:p>
          <a:p>
            <a:pPr algn="ctr"/>
            <a:endParaRPr lang="ru-RU" sz="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50270" y="147372"/>
            <a:ext cx="2286226" cy="707886"/>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dirty="0">
                <a:solidFill>
                  <a:schemeClr val="tx1">
                    <a:lumMod val="75000"/>
                    <a:lumOff val="25000"/>
                  </a:schemeClr>
                </a:solidFill>
                <a:latin typeface="Times New Roman" panose="02020603050405020304" pitchFamily="18" charset="0"/>
                <a:cs typeface="Times New Roman" panose="02020603050405020304" pitchFamily="18" charset="0"/>
              </a:rPr>
              <a:t>Кол-во параметров / баллы</a:t>
            </a:r>
          </a:p>
        </p:txBody>
      </p:sp>
      <p:sp>
        <p:nvSpPr>
          <p:cNvPr id="12" name="TextBox 11"/>
          <p:cNvSpPr txBox="1"/>
          <p:nvPr/>
        </p:nvSpPr>
        <p:spPr>
          <a:xfrm>
            <a:off x="3327714" y="1309447"/>
            <a:ext cx="3526782"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Методика изучения отношения к учебным предметам. Г.Г. Казанцева</a:t>
            </a:r>
          </a:p>
        </p:txBody>
      </p:sp>
      <p:sp>
        <p:nvSpPr>
          <p:cNvPr id="13" name="TextBox 12"/>
          <p:cNvSpPr txBox="1"/>
          <p:nvPr/>
        </p:nvSpPr>
        <p:spPr>
          <a:xfrm>
            <a:off x="7499216" y="1568363"/>
            <a:ext cx="936104"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36 / 26</a:t>
            </a:r>
          </a:p>
        </p:txBody>
      </p:sp>
      <p:sp>
        <p:nvSpPr>
          <p:cNvPr id="14" name="TextBox 13"/>
          <p:cNvSpPr txBox="1"/>
          <p:nvPr/>
        </p:nvSpPr>
        <p:spPr>
          <a:xfrm>
            <a:off x="3360175" y="2650801"/>
            <a:ext cx="3573659" cy="89255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Устное воспроизведение правила, диктант, изложение, сочинение</a:t>
            </a: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543153" y="2910800"/>
            <a:ext cx="917660"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6 / 12</a:t>
            </a:r>
          </a:p>
        </p:txBody>
      </p:sp>
      <p:sp>
        <p:nvSpPr>
          <p:cNvPr id="16" name="TextBox 15"/>
          <p:cNvSpPr txBox="1"/>
          <p:nvPr/>
        </p:nvSpPr>
        <p:spPr>
          <a:xfrm>
            <a:off x="303610" y="3969117"/>
            <a:ext cx="2880320" cy="923330"/>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Алгоритмический </a:t>
            </a:r>
          </a:p>
          <a:p>
            <a:r>
              <a:rPr lang="ru-RU" dirty="0">
                <a:solidFill>
                  <a:schemeClr val="tx1">
                    <a:lumMod val="75000"/>
                    <a:lumOff val="25000"/>
                  </a:schemeClr>
                </a:solidFill>
                <a:latin typeface="Times New Roman" panose="02020603050405020304" pitchFamily="18" charset="0"/>
                <a:cs typeface="Times New Roman" panose="02020603050405020304" pitchFamily="18" charset="0"/>
              </a:rPr>
              <a:t>умение действовать по алгоритму </a:t>
            </a:r>
          </a:p>
        </p:txBody>
      </p:sp>
      <p:sp>
        <p:nvSpPr>
          <p:cNvPr id="17" name="TextBox 16"/>
          <p:cNvSpPr txBox="1"/>
          <p:nvPr/>
        </p:nvSpPr>
        <p:spPr>
          <a:xfrm>
            <a:off x="7532845" y="4246116"/>
            <a:ext cx="892283"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3 / 6</a:t>
            </a:r>
          </a:p>
        </p:txBody>
      </p:sp>
      <p:sp>
        <p:nvSpPr>
          <p:cNvPr id="18" name="TextBox 17"/>
          <p:cNvSpPr txBox="1"/>
          <p:nvPr/>
        </p:nvSpPr>
        <p:spPr>
          <a:xfrm>
            <a:off x="3346805" y="5208875"/>
            <a:ext cx="3600400" cy="1477328"/>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500" dirty="0">
                <a:solidFill>
                  <a:schemeClr val="tx1">
                    <a:lumMod val="75000"/>
                    <a:lumOff val="25000"/>
                  </a:schemeClr>
                </a:solidFill>
                <a:latin typeface="Times New Roman" panose="02020603050405020304" pitchFamily="18" charset="0"/>
                <a:cs typeface="Times New Roman" panose="02020603050405020304" pitchFamily="18" charset="0"/>
              </a:rPr>
              <a:t>Нейропсихологическая диагностика обследования письма и чтения младших школьников. Т.В. Ахутина</a:t>
            </a:r>
          </a:p>
          <a:p>
            <a:pPr algn="ctr"/>
            <a:r>
              <a:rPr lang="ru-RU" sz="1500" dirty="0">
                <a:solidFill>
                  <a:schemeClr val="tx1">
                    <a:lumMod val="75000"/>
                    <a:lumOff val="25000"/>
                  </a:schemeClr>
                </a:solidFill>
                <a:latin typeface="Times New Roman" panose="02020603050405020304" pitchFamily="18" charset="0"/>
                <a:cs typeface="Times New Roman" panose="02020603050405020304" pitchFamily="18" charset="0"/>
              </a:rPr>
              <a:t>Система оценки сформированности графо-моторных навыков. Г.И. Коршунова </a:t>
            </a:r>
          </a:p>
        </p:txBody>
      </p:sp>
      <p:sp>
        <p:nvSpPr>
          <p:cNvPr id="20" name="TextBox 19"/>
          <p:cNvSpPr txBox="1"/>
          <p:nvPr/>
        </p:nvSpPr>
        <p:spPr>
          <a:xfrm>
            <a:off x="7532844" y="5661248"/>
            <a:ext cx="892283"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8 / 16</a:t>
            </a:r>
          </a:p>
        </p:txBody>
      </p:sp>
    </p:spTree>
    <p:extLst>
      <p:ext uri="{BB962C8B-B14F-4D97-AF65-F5344CB8AC3E}">
        <p14:creationId xmlns:p14="http://schemas.microsoft.com/office/powerpoint/2010/main" val="397640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38891" y="442608"/>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Гностико</a:t>
            </a:r>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38891" y="1728130"/>
            <a:ext cx="7866878" cy="4370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F5437F-49F1-43C3-ABB3-ABE3AAA2B99F}"/>
              </a:ext>
            </a:extLst>
          </p:cNvPr>
          <p:cNvSpPr txBox="1"/>
          <p:nvPr/>
        </p:nvSpPr>
        <p:spPr>
          <a:xfrm>
            <a:off x="538891" y="2066803"/>
            <a:ext cx="7707487" cy="3693319"/>
          </a:xfrm>
          <a:prstGeom prst="rect">
            <a:avLst/>
          </a:prstGeom>
          <a:noFill/>
        </p:spPr>
        <p:txBody>
          <a:bodyPr wrap="square">
            <a:spAutoFit/>
          </a:bodyPr>
          <a:lstStyle/>
          <a:p>
            <a:pPr algn="just"/>
            <a:r>
              <a:rPr lang="ru-RU"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13</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Заучивание слов</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слова: а) оценка, перчатка, синица, опускается, тихо, аккуратная, белый; б) осень, тяжесть, мокро, нигде, лижет, грохотать, пестрая.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Перед началом исследования ученик получает задание прослушать произнесенные экспериментатором 7 слов, запомнить их, затем повторить. Далее слова произносятся логопедом еще 2 раза. Ребенку предлагается воспроизвести их снова.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14</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Повторение предложений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 предложения.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и инструкция. Экспериментатор дает испытуемому инструкцию внимательно прослушать и повторить каждое предложение.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147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Прямая соединительная линия 33"/>
          <p:cNvCxnSpPr/>
          <p:nvPr/>
        </p:nvCxnSpPr>
        <p:spPr>
          <a:xfrm>
            <a:off x="3197537" y="4149080"/>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179637" y="5872977"/>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3111001" y="2132856"/>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604179" y="4141936"/>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604179" y="5892080"/>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604179" y="2186392"/>
            <a:ext cx="86447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8636" y="1486767"/>
            <a:ext cx="3224446" cy="1354217"/>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Зрительно-пространственный </a:t>
            </a:r>
          </a:p>
          <a:p>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Состояние биологического зрения, умение воспринимать пространственные отношения и ориентироваться в пространстве</a:t>
            </a:r>
          </a:p>
        </p:txBody>
      </p:sp>
      <p:sp>
        <p:nvSpPr>
          <p:cNvPr id="6" name="TextBox 5"/>
          <p:cNvSpPr txBox="1"/>
          <p:nvPr/>
        </p:nvSpPr>
        <p:spPr>
          <a:xfrm>
            <a:off x="206744" y="3579688"/>
            <a:ext cx="3269524" cy="110799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Речевой</a:t>
            </a:r>
          </a:p>
          <a:p>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Состоя­ние фонематических, лексических и грамматических компонентов речи</a:t>
            </a:r>
            <a:endParaRPr lang="ru-RU" sz="1600" u="sng"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685971" y="3533521"/>
            <a:ext cx="2973514" cy="120032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Методика выявления дизорфографии.</a:t>
            </a:r>
          </a:p>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 Р.И. Лалаева, </a:t>
            </a:r>
          </a:p>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И.В. Прищепова</a:t>
            </a:r>
          </a:p>
        </p:txBody>
      </p:sp>
      <p:sp>
        <p:nvSpPr>
          <p:cNvPr id="8" name="TextBox 7"/>
          <p:cNvSpPr txBox="1"/>
          <p:nvPr/>
        </p:nvSpPr>
        <p:spPr>
          <a:xfrm>
            <a:off x="206744" y="5297141"/>
            <a:ext cx="3313957" cy="110799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u="sng" dirty="0">
                <a:solidFill>
                  <a:schemeClr val="tx1">
                    <a:lumMod val="75000"/>
                    <a:lumOff val="25000"/>
                  </a:schemeClr>
                </a:solidFill>
                <a:latin typeface="Times New Roman" panose="02020603050405020304" pitchFamily="18" charset="0"/>
                <a:cs typeface="Times New Roman" panose="02020603050405020304" pitchFamily="18" charset="0"/>
              </a:rPr>
              <a:t>Гностико-практический</a:t>
            </a:r>
          </a:p>
          <a:p>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Состояние операций анализа и синтеза, памяти, зрительного и слухового восприятия</a:t>
            </a:r>
          </a:p>
        </p:txBody>
      </p:sp>
      <p:sp>
        <p:nvSpPr>
          <p:cNvPr id="9" name="TextBox 8"/>
          <p:cNvSpPr txBox="1"/>
          <p:nvPr/>
        </p:nvSpPr>
        <p:spPr>
          <a:xfrm>
            <a:off x="286433" y="250514"/>
            <a:ext cx="3224446" cy="707886"/>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dirty="0">
                <a:solidFill>
                  <a:schemeClr val="tx1">
                    <a:lumMod val="75000"/>
                    <a:lumOff val="25000"/>
                  </a:schemeClr>
                </a:solidFill>
                <a:latin typeface="Times New Roman" panose="02020603050405020304" pitchFamily="18" charset="0"/>
                <a:cs typeface="Times New Roman" panose="02020603050405020304" pitchFamily="18" charset="0"/>
              </a:rPr>
              <a:t>Блок профиля </a:t>
            </a:r>
            <a:r>
              <a:rPr lang="ru-RU" sz="2000"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0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53728" y="247039"/>
            <a:ext cx="3278511" cy="707886"/>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3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ru-RU" sz="2000" dirty="0">
                <a:solidFill>
                  <a:schemeClr val="tx1">
                    <a:lumMod val="75000"/>
                    <a:lumOff val="25000"/>
                  </a:schemeClr>
                </a:solidFill>
                <a:latin typeface="Times New Roman" panose="02020603050405020304" pitchFamily="18" charset="0"/>
                <a:cs typeface="Times New Roman" panose="02020603050405020304" pitchFamily="18" charset="0"/>
              </a:rPr>
              <a:t>Методики</a:t>
            </a:r>
          </a:p>
          <a:p>
            <a:pPr algn="ctr"/>
            <a:endParaRPr lang="ru-RU" sz="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32240" y="250514"/>
            <a:ext cx="2286226" cy="707886"/>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dirty="0">
                <a:solidFill>
                  <a:schemeClr val="tx1">
                    <a:lumMod val="75000"/>
                    <a:lumOff val="25000"/>
                  </a:schemeClr>
                </a:solidFill>
                <a:latin typeface="Times New Roman" panose="02020603050405020304" pitchFamily="18" charset="0"/>
                <a:cs typeface="Times New Roman" panose="02020603050405020304" pitchFamily="18" charset="0"/>
              </a:rPr>
              <a:t>Кол-во параметров / баллы</a:t>
            </a:r>
          </a:p>
        </p:txBody>
      </p:sp>
      <p:sp>
        <p:nvSpPr>
          <p:cNvPr id="12" name="TextBox 11"/>
          <p:cNvSpPr txBox="1"/>
          <p:nvPr/>
        </p:nvSpPr>
        <p:spPr>
          <a:xfrm>
            <a:off x="3629776" y="1432905"/>
            <a:ext cx="2974403" cy="146193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Приемы и методы, описанные в работах </a:t>
            </a:r>
          </a:p>
          <a:p>
            <a:pPr algn="ctr"/>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Д. Н. Богоявленского, Р. И. Лалаевой, Е. Ф. </a:t>
            </a:r>
            <a:r>
              <a:rPr lang="ru-RU" sz="1600" dirty="0" err="1">
                <a:solidFill>
                  <a:schemeClr val="tx1">
                    <a:lumMod val="75000"/>
                    <a:lumOff val="25000"/>
                  </a:schemeClr>
                </a:solidFill>
                <a:latin typeface="Times New Roman" panose="02020603050405020304" pitchFamily="18" charset="0"/>
                <a:cs typeface="Times New Roman" panose="02020603050405020304" pitchFamily="18" charset="0"/>
              </a:rPr>
              <a:t>Соботович</a:t>
            </a:r>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ctr"/>
            <a:r>
              <a:rPr lang="ru-RU" sz="1600" dirty="0">
                <a:solidFill>
                  <a:schemeClr val="tx1">
                    <a:lumMod val="75000"/>
                    <a:lumOff val="25000"/>
                  </a:schemeClr>
                </a:solidFill>
                <a:latin typeface="Times New Roman" panose="02020603050405020304" pitchFamily="18" charset="0"/>
                <a:cs typeface="Times New Roman" panose="02020603050405020304" pitchFamily="18" charset="0"/>
              </a:rPr>
              <a:t> Л. Ф. Спировой и др.</a:t>
            </a: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407301" y="1984570"/>
            <a:ext cx="936104"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5 / 10</a:t>
            </a:r>
          </a:p>
        </p:txBody>
      </p:sp>
      <p:sp>
        <p:nvSpPr>
          <p:cNvPr id="15" name="TextBox 14"/>
          <p:cNvSpPr txBox="1"/>
          <p:nvPr/>
        </p:nvSpPr>
        <p:spPr>
          <a:xfrm>
            <a:off x="7468656" y="3949019"/>
            <a:ext cx="917660"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32 / 64</a:t>
            </a:r>
          </a:p>
        </p:txBody>
      </p:sp>
      <p:sp>
        <p:nvSpPr>
          <p:cNvPr id="20" name="TextBox 19"/>
          <p:cNvSpPr txBox="1"/>
          <p:nvPr/>
        </p:nvSpPr>
        <p:spPr>
          <a:xfrm>
            <a:off x="7508442" y="5688311"/>
            <a:ext cx="892283" cy="369332"/>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22 / 44</a:t>
            </a:r>
          </a:p>
        </p:txBody>
      </p:sp>
      <p:sp>
        <p:nvSpPr>
          <p:cNvPr id="25" name="TextBox 24"/>
          <p:cNvSpPr txBox="1"/>
          <p:nvPr/>
        </p:nvSpPr>
        <p:spPr>
          <a:xfrm>
            <a:off x="3713624" y="5250974"/>
            <a:ext cx="2918208" cy="120032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Методика выявления дизорфографии.</a:t>
            </a:r>
          </a:p>
          <a:p>
            <a:pPr algn="ctr"/>
            <a:r>
              <a:rPr lang="ru-RU" dirty="0">
                <a:solidFill>
                  <a:schemeClr val="tx1">
                    <a:lumMod val="75000"/>
                    <a:lumOff val="25000"/>
                  </a:schemeClr>
                </a:solidFill>
                <a:latin typeface="Times New Roman" panose="02020603050405020304" pitchFamily="18" charset="0"/>
                <a:cs typeface="Times New Roman" panose="02020603050405020304" pitchFamily="18" charset="0"/>
              </a:rPr>
              <a:t> Р.И. Лалаева, И.В. Прищепова</a:t>
            </a:r>
          </a:p>
        </p:txBody>
      </p:sp>
    </p:spTree>
    <p:extLst>
      <p:ext uri="{BB962C8B-B14F-4D97-AF65-F5344CB8AC3E}">
        <p14:creationId xmlns:p14="http://schemas.microsoft.com/office/powerpoint/2010/main" val="325289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7229" y="1055317"/>
            <a:ext cx="7969542" cy="1411045"/>
          </a:xfrm>
        </p:spPr>
        <p:txBody>
          <a:bodyPr>
            <a:normAutofit fontScale="92500" lnSpcReduction="20000"/>
          </a:bodyPr>
          <a:lstStyle/>
          <a:p>
            <a:pPr mar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Методика изучения отношения к учебным предметам Г.Г. Казанцевой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Протокол обследования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Раздел I. Назови из всех изучаемых в школе предметов твои самые</a:t>
            </a:r>
          </a:p>
          <a:p>
            <a:pPr marL="0" indent="0">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Раздел II. Подчеркни причины, характеризующие твое отношение к предмету. Допиши недостающие.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4" name="Заголовок 1"/>
          <p:cNvSpPr txBox="1">
            <a:spLocks/>
          </p:cNvSpPr>
          <p:nvPr/>
        </p:nvSpPr>
        <p:spPr>
          <a:xfrm>
            <a:off x="645952" y="165771"/>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Мотивационный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645952" y="2661983"/>
            <a:ext cx="3550200" cy="403024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Люблю предмет, потому что:</a:t>
            </a: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Данный предмет интересен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Нравится, как преподает учитель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нужно знать всем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нужен для будущей работы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легко усваивается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заставляет думать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считается выгодным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Требует наблюдательности, сообразительности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требует терпения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Предмет занимательный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Товарищи интересуются этим предметом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1" name="Объект 2">
            <a:extLst>
              <a:ext uri="{FF2B5EF4-FFF2-40B4-BE49-F238E27FC236}">
                <a16:creationId xmlns:a16="http://schemas.microsoft.com/office/drawing/2014/main" id="{B8CF8793-9AFA-4493-B5C1-8E26240C074E}"/>
              </a:ext>
            </a:extLst>
          </p:cNvPr>
          <p:cNvSpPr txBox="1">
            <a:spLocks/>
          </p:cNvSpPr>
          <p:nvPr/>
        </p:nvSpPr>
        <p:spPr>
          <a:xfrm>
            <a:off x="4572000" y="2661983"/>
            <a:ext cx="3892491" cy="390952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12. Интересны отдельные факты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13. Родители считают этот предмет важным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14. Хорошие отношения с учителем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15. Учитель часто хвалит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16. Учитель интересно объясняет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17. Получаю удовольствие при его изучении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18. Знания по предмету необходимы для поступления в институт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19. Предмет помогает развивать общую культуру</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20. Предмет влияет на изменение знаний об окружающем мире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21. Просто интересно</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76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7229" y="1055318"/>
            <a:ext cx="7180977" cy="827290"/>
          </a:xfrm>
        </p:spPr>
        <p:txBody>
          <a:bodyPr>
            <a:normAutofit lnSpcReduction="10000"/>
          </a:bodyPr>
          <a:lstStyle/>
          <a:p>
            <a:pPr marL="0" indent="0" algn="just">
              <a:lnSpc>
                <a:spcPct val="115000"/>
              </a:lnSpc>
              <a:spcAft>
                <a:spcPts val="1000"/>
              </a:spcAft>
              <a:buNone/>
            </a:pP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Раздел II</a:t>
            </a:r>
            <a:r>
              <a:rPr lang="en-US" sz="1800" b="1"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I</a:t>
            </a:r>
            <a:r>
              <a:rPr lang="ru-RU" sz="1800" b="1"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Почему ты вообще учишься? Подчеркни наиболее соответствующий этому вопросу ответ или допиши недостающий.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4" name="Заголовок 1"/>
          <p:cNvSpPr txBox="1">
            <a:spLocks/>
          </p:cNvSpPr>
          <p:nvPr/>
        </p:nvSpPr>
        <p:spPr>
          <a:xfrm>
            <a:off x="645952" y="165771"/>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Мотивационный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1021800" y="1882609"/>
            <a:ext cx="4699492" cy="4809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Это мой долг.</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Хочу стать грамотным.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Хочу быть полезным гражданином.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Не хочу подводить свой класс.</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Хочу быть умным и эрудированным.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Хочу добиться полных и глубоких знаний.</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Хочу научиться самостоятельно работать.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Все учатся и я тоже.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Родители заставляют.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Нравится получать хорошие оценки.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Чтоб похвалил учитель.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Чтобы товарищи со мной дружили.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Для расширения умственного кругозора.</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Классный руководитель заставляет.</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Хочу учиться.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18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9560" y="1330461"/>
            <a:ext cx="7180977" cy="827290"/>
          </a:xfrm>
        </p:spPr>
        <p:txBody>
          <a:bodyPr>
            <a:normAutofit/>
          </a:bodyPr>
          <a:lstStyle/>
          <a:p>
            <a:pPr marL="0" indent="0" algn="just">
              <a:lnSpc>
                <a:spcPct val="115000"/>
              </a:lnSpc>
              <a:spcAft>
                <a:spcPts val="1000"/>
              </a:spcAft>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Опросник «Зачем писать правильно?»</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
        <p:nvSpPr>
          <p:cNvPr id="4" name="Заголовок 1"/>
          <p:cNvSpPr txBox="1">
            <a:spLocks/>
          </p:cNvSpPr>
          <p:nvPr/>
        </p:nvSpPr>
        <p:spPr>
          <a:xfrm>
            <a:off x="645952" y="165771"/>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Мотивационный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639559" y="2159446"/>
            <a:ext cx="7548095" cy="380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Считаешь ли ты, что владеть грамотным письмом должен каждый? Если да, то зачем?</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Для чего, на твой взгляд,  в школе учат грамотно писать?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Мешает ли неграмотное письмо полноценному общению между людьми?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4) Как неграмотное письмо может сказаться на возможностях твоего профессионального развития?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5) Как ты считаешь, достаточно ли ты грамотно пишешь? Хочешь ли ты совершенствовать свои навыки грамотного письма в дальнейшем, если да, что что ты для этого делаешь?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13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45952" y="165771"/>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Фактический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64058" y="1115734"/>
            <a:ext cx="7548095" cy="548220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 Исследование умения воспроизводить текст правила по памяти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Речевой материал: текст изученных орфографических правил на момент диагностики.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Процедура: ребенка просят воспроизвести текст орфографического правила по заданной теме.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2. </a:t>
            </a: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Исследование знания основных терминов (звук, буква, слог, слово, предложение) и умения их применять в учебной практике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Речевой материал – предложения.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Процедура и инструкция. Экспериментатор дает задание ученику внимательно прослушать предложение, после чего задает вопросы. (Скажи, что я сейчас произнесла? Сколько в этом предложении слов? Сколько в слове ... слогов? Сколько в слове ... звуков? букв? Перечисли звуки слова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После записи предложения экспериментатор просит найти в предложении слово, в котором звуков было бы меньше, чем букв и наоборот, и объяснить свой выбор.</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buNone/>
            </a:pPr>
            <a:r>
              <a:rPr lang="ru-RU" sz="1800" dirty="0">
                <a:solidFill>
                  <a:schemeClr val="tx1">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3. Исследование состояния письменной речи на материале диктантов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Речевой материал - тексты диктантов, соответствующие классу.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Процедура и инструкция. Диктант проводится согласно традиционной методике. После окончания выполнения задания экспериментатор просит проверить написанное, и подчеркнуть в словах пройденные орфограммы.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54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45952" y="165771"/>
            <a:ext cx="6790348" cy="82729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Профиль </a:t>
            </a:r>
            <a:r>
              <a:rPr lang="ru-RU" sz="2800" b="1" dirty="0" err="1">
                <a:solidFill>
                  <a:schemeClr val="tx1">
                    <a:lumMod val="75000"/>
                    <a:lumOff val="25000"/>
                  </a:schemeClr>
                </a:solidFill>
                <a:latin typeface="Times New Roman" panose="02020603050405020304" pitchFamily="18" charset="0"/>
                <a:cs typeface="Times New Roman" panose="02020603050405020304" pitchFamily="18" charset="0"/>
              </a:rPr>
              <a:t>дизорфографии</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ru-RU" sz="2800" b="1" dirty="0">
                <a:solidFill>
                  <a:schemeClr val="tx1">
                    <a:lumMod val="75000"/>
                    <a:lumOff val="25000"/>
                  </a:schemeClr>
                </a:solidFill>
                <a:latin typeface="Times New Roman" panose="02020603050405020304" pitchFamily="18" charset="0"/>
                <a:cs typeface="Times New Roman" panose="02020603050405020304" pitchFamily="18" charset="0"/>
              </a:rPr>
              <a:t>Фактический блок</a:t>
            </a:r>
          </a:p>
        </p:txBody>
      </p:sp>
      <p:sp>
        <p:nvSpPr>
          <p:cNvPr id="10" name="Объект 2">
            <a:extLst>
              <a:ext uri="{FF2B5EF4-FFF2-40B4-BE49-F238E27FC236}">
                <a16:creationId xmlns:a16="http://schemas.microsoft.com/office/drawing/2014/main" id="{5CD05B4F-8B10-4CB1-B112-64B895D70CC4}"/>
              </a:ext>
            </a:extLst>
          </p:cNvPr>
          <p:cNvSpPr txBox="1">
            <a:spLocks/>
          </p:cNvSpPr>
          <p:nvPr/>
        </p:nvSpPr>
        <p:spPr>
          <a:xfrm>
            <a:off x="564058" y="1115734"/>
            <a:ext cx="7548095" cy="5482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Исследование навыков письменной речи в изложении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Исследование навыков письменной речи в изложении. </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Речевой материал - текст изложения, соответствующий классу.</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Процедура и инструкция. Экспериментатор предлагает учащемуся внимательно прослушать текст и ответить на вопросы.</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Затем составляется план изложения. Текст прочитывается снова, после чего, пользуясь планом, учащийся пишет изложение.</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Исследование навыков письменной речи в сочинении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Исследование состояния письменных навыков в сочинении.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Процедура и инструкция. Учащимся предлагается составить небольшой рассказ на заданную тему и самостоятельно его записать.</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Исследование навыков письма на материале слов из словаря</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Материал – словарные слова, изученные на момент диагностики.</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ru-RU" sz="18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Процедура и инструкция. Ученикам предлагается внимательно прослушать диктуемое экспериментатором слово, а затем записать его.</a:t>
            </a:r>
            <a:endParaRPr lang="ru-RU"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ru-RU"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4150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TotalTime>
  <Words>4116</Words>
  <Application>Microsoft Office PowerPoint</Application>
  <PresentationFormat>Экран (4:3)</PresentationFormat>
  <Paragraphs>379</Paragraphs>
  <Slides>30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Calibri</vt:lpstr>
      <vt:lpstr>Times New Roman</vt:lpstr>
      <vt:lpstr>Office Theme</vt:lpstr>
      <vt:lpstr>Презентация PowerPoint</vt:lpstr>
      <vt:lpstr>Профиль дизорфографии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Ольга Шульга</cp:lastModifiedBy>
  <cp:revision>182</cp:revision>
  <dcterms:created xsi:type="dcterms:W3CDTF">2016-11-18T14:12:19Z</dcterms:created>
  <dcterms:modified xsi:type="dcterms:W3CDTF">2023-05-16T19:35:10Z</dcterms:modified>
</cp:coreProperties>
</file>